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72" r:id="rId3"/>
    <p:sldId id="2773" r:id="rId4"/>
    <p:sldId id="2750" r:id="rId5"/>
    <p:sldId id="2775" r:id="rId6"/>
    <p:sldId id="2776" r:id="rId7"/>
    <p:sldId id="2769" r:id="rId8"/>
    <p:sldId id="2774" r:id="rId9"/>
    <p:sldId id="2770" r:id="rId10"/>
    <p:sldId id="2777" r:id="rId11"/>
    <p:sldId id="2778" r:id="rId12"/>
    <p:sldId id="2780" r:id="rId13"/>
    <p:sldId id="2781" r:id="rId14"/>
    <p:sldId id="2782" r:id="rId15"/>
    <p:sldId id="2783" r:id="rId16"/>
    <p:sldId id="2779" r:id="rId17"/>
    <p:sldId id="2784" r:id="rId18"/>
    <p:sldId id="2786" r:id="rId19"/>
    <p:sldId id="2787" r:id="rId20"/>
    <p:sldId id="2788" r:id="rId21"/>
    <p:sldId id="2796" r:id="rId22"/>
    <p:sldId id="2790" r:id="rId23"/>
    <p:sldId id="2797" r:id="rId24"/>
    <p:sldId id="2798" r:id="rId25"/>
    <p:sldId id="2799" r:id="rId26"/>
    <p:sldId id="2794" r:id="rId27"/>
    <p:sldId id="2800" r:id="rId28"/>
    <p:sldId id="2801" r:id="rId29"/>
    <p:sldId id="2814" r:id="rId30"/>
    <p:sldId id="364" r:id="rId31"/>
    <p:sldId id="328" r:id="rId32"/>
    <p:sldId id="2808" r:id="rId33"/>
    <p:sldId id="2810" r:id="rId34"/>
    <p:sldId id="2811" r:id="rId35"/>
    <p:sldId id="2812" r:id="rId36"/>
    <p:sldId id="2813" r:id="rId37"/>
    <p:sldId id="2809" r:id="rId38"/>
    <p:sldId id="2803" r:id="rId39"/>
    <p:sldId id="2804" r:id="rId40"/>
    <p:sldId id="2805" r:id="rId41"/>
    <p:sldId id="2807" r:id="rId42"/>
    <p:sldId id="2791" r:id="rId43"/>
    <p:sldId id="2792" r:id="rId44"/>
    <p:sldId id="278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0"/>
    <p:restoredTop sz="96327"/>
  </p:normalViewPr>
  <p:slideViewPr>
    <p:cSldViewPr snapToGrid="0">
      <p:cViewPr varScale="1">
        <p:scale>
          <a:sx n="97" d="100"/>
          <a:sy n="97" d="100"/>
        </p:scale>
        <p:origin x="232" y="760"/>
      </p:cViewPr>
      <p:guideLst/>
    </p:cSldViewPr>
  </p:slideViewPr>
  <p:outlineViewPr>
    <p:cViewPr>
      <p:scale>
        <a:sx n="33" d="100"/>
        <a:sy n="33" d="100"/>
      </p:scale>
      <p:origin x="0" y="-3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93490-D71E-9144-BFCD-76F2F0DF1992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881E-A2E6-D14A-8A2D-A88E6D716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3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3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63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0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56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10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23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37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Flaviviruses</a:t>
            </a:r>
            <a:r>
              <a:rPr lang="en-US" dirty="0"/>
              <a:t> are among</a:t>
            </a:r>
            <a:r>
              <a:rPr lang="en-US" baseline="0" dirty="0"/>
              <a:t> themselves diverse. They group by transmission, tick-borne, mosquito-borne, no –known vector, or insect specific (meaning they are transmitted between insects). They have a wide range of clinical manifestations such as hemorrhagic fever, encephalitis, paralysis, chronic </a:t>
            </a:r>
            <a:r>
              <a:rPr lang="en-US" baseline="0" dirty="0" err="1"/>
              <a:t>arthraligia</a:t>
            </a:r>
            <a:r>
              <a:rPr lang="en-US" baseline="0" dirty="0"/>
              <a:t> and more recently ZIKV has been shown to cause birth defects such as microcephaly. Importantly, most </a:t>
            </a:r>
            <a:r>
              <a:rPr lang="en-US" baseline="0" dirty="0" err="1"/>
              <a:t>flaviviruses</a:t>
            </a:r>
            <a:r>
              <a:rPr lang="en-US" baseline="0" dirty="0"/>
              <a:t>, are zoonotic and emerged into the human population from wildlife cycles the best example of which is Dengue virus.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A0684-7118-478F-956C-6872D3E84D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41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48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8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42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5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8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7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42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8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85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8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7975-C5C2-D792-F948-74A78216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54DA0-F4F8-ABE5-D94F-C8779CC9E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237C-41D9-0A42-648E-DDCAF2EA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46DE6-2965-FE39-7EC4-AFC3093B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EADB-332E-63CD-742A-0040E1E9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D2F7-F9F2-A394-E71B-A5E47A8A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C8522-BF61-2589-5926-520BC7C77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E0C4B-C824-4BA3-CEA8-854FBA52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4C416-0586-2ED9-FA64-76AEB043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55AE-0617-D843-1208-E45F26C6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7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266E4-860D-8E94-2247-54AA7BF5F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C6016-F218-1E65-F29B-8C570C855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2D25A-6AB2-542C-B7E1-8E9CD9F0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CEFD6-93A4-B338-E34F-651007A6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BA0A-9125-5871-02D7-9D97DE88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0BA6-66F8-3B6F-0D80-9F3083A8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16FE5-4B37-898A-A0C6-AF702808D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D8D7-8C14-1DB9-4D0C-9361FD6F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7898F-219D-7B0A-EE64-8EA07AEA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E70CB-EFF2-036E-6727-0A9B07B5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44213-B35F-CE84-75DF-45EEE7B2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2AA48-AC25-DC0A-9E51-0E0719CCE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8CD29-6E40-90E2-17A0-ECFE6B2E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D5716-EC1D-8148-CA88-9433E2326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B18F-E2EF-AA0B-07F4-C27F8D2B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BFF1-D9EC-66EB-2F90-D45FA25E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6533F-D874-2681-3BA6-C9BA44C7B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2C4B8-8275-E66D-81DB-0AA8AF6E9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71C11-62A2-FDEF-76DF-1EC4703B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CF81-6E8E-F189-A780-7212542D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178D0-3542-2DB4-49D0-DC265B8A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0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96F8-417D-8376-C390-F14AF50A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69F57-E64E-BB0C-C3D6-A5C20590F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5A05F-17AF-C037-C7D4-1FEAC8EFB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3F579-4BD6-3DB6-5594-A0E39D727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5822D-6D6A-B741-3BA2-4C978B143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CD09C-E25F-1926-27B2-D9A14DE7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FC3E7-C832-F137-BE28-D454117F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DBF50-F783-AEAC-2602-FF5374AF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5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1691-2587-00F1-B989-5BEC3D18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7DA49-546B-46C0-5E30-4C477283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55CF6-4989-AC71-7969-B3345790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938BF-FEEA-4A4A-5558-43D34812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56138-FFFC-C901-6E7B-9811702B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8B37B-2CE5-092E-678F-93116DE9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05588-F455-38C5-9B26-9305074C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84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EE92-E7FC-490D-C21C-10704ACD7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5AA23-3C50-3FD6-242D-80BC3EF42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BE951-6ECE-F7CD-6B9B-536D426DD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2ACCD-E9F7-B4DE-2B2B-02DC1040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8401B-67F7-3594-539C-A339BE4E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33D26-8BBD-0CC2-C2BB-34B24011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6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87F7-8288-5F26-31A4-A9E333ED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52405-4157-66F7-C21C-0655D89E3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7A482-D5C0-66A9-BD80-D459EA8F8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92F66-E4DD-3F60-FBB6-60A8AB80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8C077-84F5-731F-5A7E-ED024F33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5C966-5E54-E850-1260-F3EFED0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2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6361A-DC57-14D9-9F4D-A6BA1B38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AACC9-3716-D259-ECFB-D9DFD5260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E3C7E-8724-6B7D-585D-CFD2CA43C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835D8-3D2D-E64C-90A0-5138D6BAE76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3A379-49F2-FBC2-FD96-6520560BD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21762-88FB-E778-6C37-996FC7B42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9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3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1.sv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65.png"/><Relationship Id="rId10" Type="http://schemas.openxmlformats.org/officeDocument/2006/relationships/image" Target="../media/image10.png"/><Relationship Id="rId4" Type="http://schemas.openxmlformats.org/officeDocument/2006/relationships/image" Target="../media/image7.emf"/><Relationship Id="rId9" Type="http://schemas.openxmlformats.org/officeDocument/2006/relationships/image" Target="../media/image9.svg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9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7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8.png"/><Relationship Id="rId10" Type="http://schemas.openxmlformats.org/officeDocument/2006/relationships/image" Target="../media/image64.png"/><Relationship Id="rId4" Type="http://schemas.openxmlformats.org/officeDocument/2006/relationships/image" Target="../media/image7.emf"/><Relationship Id="rId9" Type="http://schemas.openxmlformats.org/officeDocument/2006/relationships/image" Target="../media/image11.svg"/><Relationship Id="rId1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svg"/><Relationship Id="rId3" Type="http://schemas.openxmlformats.org/officeDocument/2006/relationships/oleObject" Target="../embeddings/oleObject3.bin"/><Relationship Id="rId7" Type="http://schemas.openxmlformats.org/officeDocument/2006/relationships/image" Target="../media/image57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4.png"/><Relationship Id="rId4" Type="http://schemas.openxmlformats.org/officeDocument/2006/relationships/image" Target="../media/image7.emf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svg"/><Relationship Id="rId3" Type="http://schemas.openxmlformats.org/officeDocument/2006/relationships/oleObject" Target="../embeddings/oleObject4.bin"/><Relationship Id="rId7" Type="http://schemas.openxmlformats.org/officeDocument/2006/relationships/image" Target="../media/image57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4.png"/><Relationship Id="rId4" Type="http://schemas.openxmlformats.org/officeDocument/2006/relationships/image" Target="../media/image7.emf"/><Relationship Id="rId9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57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64.png"/><Relationship Id="rId4" Type="http://schemas.openxmlformats.org/officeDocument/2006/relationships/image" Target="../media/image7.emf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7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57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1.sv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0.png"/><Relationship Id="rId4" Type="http://schemas.openxmlformats.org/officeDocument/2006/relationships/image" Target="../media/image7.emf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57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64.png"/><Relationship Id="rId4" Type="http://schemas.openxmlformats.org/officeDocument/2006/relationships/image" Target="../media/image7.emf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4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72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1.svg"/><Relationship Id="rId5" Type="http://schemas.openxmlformats.org/officeDocument/2006/relationships/oleObject" Target="../embeddings/oleObject6.bin"/><Relationship Id="rId15" Type="http://schemas.openxmlformats.org/officeDocument/2006/relationships/image" Target="../media/image76.png"/><Relationship Id="rId10" Type="http://schemas.openxmlformats.org/officeDocument/2006/relationships/image" Target="../media/image10.png"/><Relationship Id="rId4" Type="http://schemas.openxmlformats.org/officeDocument/2006/relationships/image" Target="../media/image7.emf"/><Relationship Id="rId9" Type="http://schemas.openxmlformats.org/officeDocument/2006/relationships/image" Target="../media/image9.svg"/><Relationship Id="rId1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F3ADE4-63EF-B36E-7167-5DD5BE6B03F1}"/>
              </a:ext>
            </a:extLst>
          </p:cNvPr>
          <p:cNvSpPr txBox="1">
            <a:spLocks/>
          </p:cNvSpPr>
          <p:nvPr/>
        </p:nvSpPr>
        <p:spPr>
          <a:xfrm>
            <a:off x="320260" y="1489868"/>
            <a:ext cx="117202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Transmission dynamics and interventions for Vector-Borne Diseases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CE491FF-F086-A86F-F0F1-62DD31132A4C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UChicago Center in Paris</a:t>
            </a:r>
          </a:p>
          <a:p>
            <a:r>
              <a:rPr lang="en-US"/>
              <a:t>Paris, France</a:t>
            </a:r>
          </a:p>
          <a:p>
            <a:r>
              <a:rPr lang="en-US"/>
              <a:t>January 2024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D5809-3979-98F1-9C58-517334B4C70D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BIOS27816: Population biology of infectious diseases of global health concern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0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1"/>
            <a:ext cx="6486862" cy="4351338"/>
          </a:xfrm>
        </p:spPr>
        <p:txBody>
          <a:bodyPr>
            <a:normAutofit/>
          </a:bodyPr>
          <a:lstStyle/>
          <a:p>
            <a:r>
              <a:rPr lang="en-US" sz="2600" dirty="0"/>
              <a:t>1911: British medical Dr. Sir Ronald Ross developed the first model of malaria while working in the Indian Medical Service.</a:t>
            </a:r>
          </a:p>
          <a:p>
            <a:pPr lvl="1"/>
            <a:r>
              <a:rPr lang="en-US" sz="2200" dirty="0"/>
              <a:t>He had already won the 1902 Nobel prize in physiology and medicine for discovering the life cycle of avian malaria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318866" cy="2715073"/>
            <a:chOff x="5360232" y="2786427"/>
            <a:chExt cx="4318866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7399080" y="3946187"/>
              <a:ext cx="1126848" cy="872266"/>
            </a:xfrm>
            <a:prstGeom prst="curvedConnector3">
              <a:avLst>
                <a:gd name="adj1" fmla="val 31627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9287716" y="3568282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3" name="Graphic 52" descr="Mosquito with solid fill">
            <a:extLst>
              <a:ext uri="{FF2B5EF4-FFF2-40B4-BE49-F238E27FC236}">
                <a16:creationId xmlns:a16="http://schemas.microsoft.com/office/drawing/2014/main" id="{3408D4DE-D34A-9FB6-C937-E658524C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91434" y="3596665"/>
            <a:ext cx="914400" cy="914400"/>
          </a:xfrm>
          <a:prstGeom prst="rect">
            <a:avLst/>
          </a:prstGeom>
        </p:spPr>
      </p:pic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00251F0-E727-C470-D5A6-8DC770F50369}"/>
                  </a:ext>
                </a:extLst>
              </p:cNvPr>
              <p:cNvSpPr/>
              <p:nvPr/>
            </p:nvSpPr>
            <p:spPr>
              <a:xfrm>
                <a:off x="-116291" y="3470436"/>
                <a:ext cx="6903577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 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00251F0-E727-C470-D5A6-8DC770F50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291" y="3470436"/>
                <a:ext cx="6903577" cy="822726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9D48AC9-7D00-BB2B-5A52-8447E9D17EB8}"/>
                  </a:ext>
                </a:extLst>
              </p:cNvPr>
              <p:cNvSpPr/>
              <p:nvPr/>
            </p:nvSpPr>
            <p:spPr>
              <a:xfrm>
                <a:off x="-542039" y="4313293"/>
                <a:ext cx="6486862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9D48AC9-7D00-BB2B-5A52-8447E9D17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2039" y="4313293"/>
                <a:ext cx="6486862" cy="822726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C1DC98E-AE8B-0CE5-D8DC-4F6BEDA58FAD}"/>
                  </a:ext>
                </a:extLst>
              </p:cNvPr>
              <p:cNvSpPr/>
              <p:nvPr/>
            </p:nvSpPr>
            <p:spPr>
              <a:xfrm>
                <a:off x="-536438" y="5137352"/>
                <a:ext cx="6903577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C1DC98E-AE8B-0CE5-D8DC-4F6BEDA58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6438" y="5137352"/>
                <a:ext cx="6903577" cy="822726"/>
              </a:xfrm>
              <a:prstGeom prst="rect">
                <a:avLst/>
              </a:prstGeom>
              <a:blipFill>
                <a:blip r:embed="rId1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13807CA-A431-2653-36BC-962708CD972B}"/>
                  </a:ext>
                </a:extLst>
              </p:cNvPr>
              <p:cNvSpPr/>
              <p:nvPr/>
            </p:nvSpPr>
            <p:spPr>
              <a:xfrm>
                <a:off x="-1484328" y="5994759"/>
                <a:ext cx="6486862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13807CA-A431-2653-36BC-962708CD9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4328" y="5994759"/>
                <a:ext cx="6486862" cy="822726"/>
              </a:xfrm>
              <a:prstGeom prst="rect">
                <a:avLst/>
              </a:prstGeom>
              <a:blipFill>
                <a:blip r:embed="rId1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89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1"/>
            <a:ext cx="6155399" cy="4351338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sz="2600" dirty="0"/>
              <a:t>1957: MacDonald </a:t>
            </a:r>
            <a:r>
              <a:rPr lang="en-US" sz="2400" dirty="0"/>
              <a:t>modified this model to include the latent period of the parasite developing in the mosquito.</a:t>
            </a:r>
          </a:p>
          <a:p>
            <a:pPr lvl="1"/>
            <a:r>
              <a:rPr lang="en-US" sz="2000" dirty="0"/>
              <a:t>He implicated the survivorship of the female mosquito as the weakest link in the life cycle!</a:t>
            </a:r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A14D99-0604-DAC5-C90F-773491C45DE5}"/>
                  </a:ext>
                </a:extLst>
              </p:cNvPr>
              <p:cNvSpPr/>
              <p:nvPr/>
            </p:nvSpPr>
            <p:spPr>
              <a:xfrm>
                <a:off x="-104015" y="4295437"/>
                <a:ext cx="6903577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A14D99-0604-DAC5-C90F-773491C45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015" y="4295437"/>
                <a:ext cx="6903577" cy="822726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8AEDB7-9049-4ABC-956E-7304C5749C89}"/>
                  </a:ext>
                </a:extLst>
              </p:cNvPr>
              <p:cNvSpPr/>
              <p:nvPr/>
            </p:nvSpPr>
            <p:spPr>
              <a:xfrm>
                <a:off x="-1648617" y="5996226"/>
                <a:ext cx="6486862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93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8AEDB7-9049-4ABC-956E-7304C5749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8617" y="5996226"/>
                <a:ext cx="6486862" cy="822726"/>
              </a:xfrm>
              <a:prstGeom prst="rect">
                <a:avLst/>
              </a:prstGeom>
              <a:blipFill>
                <a:blip r:embed="rId1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E765091-320F-E352-93EA-1D1833FA515D}"/>
                  </a:ext>
                </a:extLst>
              </p:cNvPr>
              <p:cNvSpPr/>
              <p:nvPr/>
            </p:nvSpPr>
            <p:spPr>
              <a:xfrm>
                <a:off x="-958754" y="5191378"/>
                <a:ext cx="6903577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AC50F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𝑴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AC50F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E765091-320F-E352-93EA-1D1833FA5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8754" y="5191378"/>
                <a:ext cx="6903577" cy="822726"/>
              </a:xfrm>
              <a:prstGeom prst="rect">
                <a:avLst/>
              </a:prstGeom>
              <a:blipFill>
                <a:blip r:embed="rId1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phic 42" descr="Mosquito with solid fill">
            <a:extLst>
              <a:ext uri="{FF2B5EF4-FFF2-40B4-BE49-F238E27FC236}">
                <a16:creationId xmlns:a16="http://schemas.microsoft.com/office/drawing/2014/main" id="{5C965A33-D164-CEC7-F40C-DECC2150D8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86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1194F1B-C23C-8058-5423-46F8A91F0AE7}"/>
              </a:ext>
            </a:extLst>
          </p:cNvPr>
          <p:cNvSpPr/>
          <p:nvPr/>
        </p:nvSpPr>
        <p:spPr>
          <a:xfrm>
            <a:off x="914402" y="3916392"/>
            <a:ext cx="6105676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Mosquito with solid fill">
            <a:extLst>
              <a:ext uri="{FF2B5EF4-FFF2-40B4-BE49-F238E27FC236}">
                <a16:creationId xmlns:a16="http://schemas.microsoft.com/office/drawing/2014/main" id="{DBEC7FD7-88E3-A1B1-9175-F133CA4969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81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0103610-C359-C64C-CB95-135E440E520C}"/>
              </a:ext>
            </a:extLst>
          </p:cNvPr>
          <p:cNvSpPr/>
          <p:nvPr/>
        </p:nvSpPr>
        <p:spPr>
          <a:xfrm>
            <a:off x="914402" y="4585331"/>
            <a:ext cx="6105676" cy="2022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Mosquito with solid fill">
            <a:extLst>
              <a:ext uri="{FF2B5EF4-FFF2-40B4-BE49-F238E27FC236}">
                <a16:creationId xmlns:a16="http://schemas.microsoft.com/office/drawing/2014/main" id="{D78865CC-E8F9-8315-14A5-6C4A9CE399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3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6B90738-A55F-1E5F-801E-AE35AE51C63A}"/>
              </a:ext>
            </a:extLst>
          </p:cNvPr>
          <p:cNvSpPr/>
          <p:nvPr/>
        </p:nvSpPr>
        <p:spPr>
          <a:xfrm>
            <a:off x="914402" y="5059689"/>
            <a:ext cx="6105676" cy="1548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Mosquito with solid fill">
            <a:extLst>
              <a:ext uri="{FF2B5EF4-FFF2-40B4-BE49-F238E27FC236}">
                <a16:creationId xmlns:a16="http://schemas.microsoft.com/office/drawing/2014/main" id="{73D78A1A-3D3A-BE14-4E38-B94DE8BAF3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7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3" name="Graphic 52" descr="Mosquito with solid fill">
            <a:extLst>
              <a:ext uri="{FF2B5EF4-FFF2-40B4-BE49-F238E27FC236}">
                <a16:creationId xmlns:a16="http://schemas.microsoft.com/office/drawing/2014/main" id="{3408D4DE-D34A-9FB6-C937-E658524C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6B90738-A55F-1E5F-801E-AE35AE51C63A}"/>
              </a:ext>
            </a:extLst>
          </p:cNvPr>
          <p:cNvSpPr/>
          <p:nvPr/>
        </p:nvSpPr>
        <p:spPr>
          <a:xfrm>
            <a:off x="914402" y="5762445"/>
            <a:ext cx="6105676" cy="845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5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4646254" cy="2715073"/>
            <a:chOff x="5360232" y="2786427"/>
            <a:chExt cx="4646254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4318866" cy="1577002"/>
              <a:chOff x="2758440" y="1686273"/>
              <a:chExt cx="5076833" cy="1987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5076833" cy="1965269"/>
                <a:chOff x="2634893" y="1008391"/>
                <a:chExt cx="5076833" cy="196526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8"/>
                  <a:ext cx="3178410" cy="1573942"/>
                  <a:chOff x="3421375" y="1870528"/>
                  <a:chExt cx="3178410" cy="157394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8"/>
                    <a:ext cx="3178410" cy="1573942"/>
                    <a:chOff x="3447749" y="2466136"/>
                    <a:chExt cx="2276421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2276421" cy="687987"/>
                      <a:chOff x="4023460" y="2056185"/>
                      <a:chExt cx="2276421" cy="68798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5371845" y="213966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093168" y="3100005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4466019" y="2220287"/>
                    <a:ext cx="1177178" cy="1224181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748224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727949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rot="5400000">
              <a:off x="7625425" y="4304846"/>
              <a:ext cx="698522" cy="77985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16933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884492" y="1148296"/>
            <a:ext cx="17917" cy="1647002"/>
          </a:xfrm>
          <a:prstGeom prst="curvedConnector3">
            <a:avLst>
              <a:gd name="adj1" fmla="val -34906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3060" y="19209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587" y="845170"/>
                <a:ext cx="539151" cy="4531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379055"/>
                <a:ext cx="1102298" cy="722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 descr="Mosquito with solid fill">
            <a:extLst>
              <a:ext uri="{FF2B5EF4-FFF2-40B4-BE49-F238E27FC236}">
                <a16:creationId xmlns:a16="http://schemas.microsoft.com/office/drawing/2014/main" id="{C86A6151-721C-BAF0-0BE9-50B9E6D0E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3" y="1364610"/>
            <a:ext cx="6780346" cy="549338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developing in the mosquito.</a:t>
            </a:r>
          </a:p>
          <a:p>
            <a:r>
              <a:rPr lang="en-US" dirty="0"/>
              <a:t>This led to a widespread WHO campaign for malaria elimination using DDT in the 1950s!</a:t>
            </a:r>
          </a:p>
          <a:p>
            <a:pPr lvl="1"/>
            <a:r>
              <a:rPr lang="en-US" sz="2200" dirty="0"/>
              <a:t>Swiss chemist Paul Müller awarded 1948 Nobel Prize in medicine and physiology for discovering DDT and its impacts on arthropods</a:t>
            </a:r>
          </a:p>
          <a:p>
            <a:pPr lvl="1"/>
            <a:r>
              <a:rPr lang="en-US" sz="2200" dirty="0"/>
              <a:t>DDT played a major role in eliminating malaria from Europe and North America</a:t>
            </a:r>
          </a:p>
          <a:p>
            <a:pPr lvl="1"/>
            <a:r>
              <a:rPr lang="en-US" sz="2200" dirty="0"/>
              <a:t>DDT bioaccumulates and is carcinogenic – led to development of an environmental backlash in the US, culminating in Rachel Carson’s 1962 book </a:t>
            </a:r>
            <a:r>
              <a:rPr lang="en-US" sz="2200" i="1" dirty="0"/>
              <a:t>Silent Spring</a:t>
            </a:r>
            <a:endParaRPr lang="en-US" sz="2200" dirty="0"/>
          </a:p>
          <a:p>
            <a:pPr lvl="1"/>
            <a:r>
              <a:rPr lang="en-US" sz="2200" dirty="0"/>
              <a:t>DDT banned globally in 2004, excepting in cases of WHO-recommended indoor residual spraying (IRS) for vector control in malaria-endemic regions</a:t>
            </a:r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200" dirty="0"/>
          </a:p>
          <a:p>
            <a:endParaRPr lang="en-US" sz="2600" dirty="0"/>
          </a:p>
          <a:p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D6DD7138-9AAA-14C2-D93C-B48356C6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682" y="1364610"/>
            <a:ext cx="4345531" cy="32591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70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7D55-D40A-B906-0759-9A968AEE7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6" y="1170940"/>
            <a:ext cx="7094729" cy="5493389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1911: British medical Dr. Sir Ronald Ross developed the first model of malaria while working in the Indian Medical Service.</a:t>
            </a:r>
          </a:p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1957: MacDonald modified this model to include the latent period of the parasite in the mosquito.</a:t>
            </a:r>
          </a:p>
          <a:p>
            <a:r>
              <a:rPr lang="en-US" sz="2600" dirty="0"/>
              <a:t>This led to a widespread WHO campaign for malaria elimination using DDT in the 1950s!</a:t>
            </a:r>
          </a:p>
          <a:p>
            <a:r>
              <a:rPr lang="en-US" sz="2600" dirty="0"/>
              <a:t>1991: Anderson and May extended model to show latency in the human population.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83B9CE-D719-6906-FF76-730D80420477}"/>
              </a:ext>
            </a:extLst>
          </p:cNvPr>
          <p:cNvGrpSpPr/>
          <p:nvPr/>
        </p:nvGrpSpPr>
        <p:grpSpPr>
          <a:xfrm>
            <a:off x="6750024" y="1408965"/>
            <a:ext cx="5798121" cy="2715073"/>
            <a:chOff x="5360232" y="2786427"/>
            <a:chExt cx="5798121" cy="2715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C7F76C-F344-C1B8-20C4-773B87A3A1CD}"/>
                </a:ext>
              </a:extLst>
            </p:cNvPr>
            <p:cNvGrpSpPr/>
            <p:nvPr/>
          </p:nvGrpSpPr>
          <p:grpSpPr>
            <a:xfrm>
              <a:off x="5360232" y="2786427"/>
              <a:ext cx="5798121" cy="1628334"/>
              <a:chOff x="2758440" y="1686273"/>
              <a:chExt cx="6815700" cy="205255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14E2E9-C2BA-56E6-F221-8C4E82823AFC}"/>
                  </a:ext>
                </a:extLst>
              </p:cNvPr>
              <p:cNvGrpSpPr/>
              <p:nvPr/>
            </p:nvGrpSpPr>
            <p:grpSpPr>
              <a:xfrm>
                <a:off x="2758440" y="1686273"/>
                <a:ext cx="6815700" cy="2052556"/>
                <a:chOff x="2634893" y="1008391"/>
                <a:chExt cx="6815700" cy="205255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B0549638-09A5-1D38-9D50-CBCE7F5E7DE5}"/>
                    </a:ext>
                  </a:extLst>
                </p:cNvPr>
                <p:cNvGrpSpPr/>
                <p:nvPr/>
              </p:nvGrpSpPr>
              <p:grpSpPr>
                <a:xfrm>
                  <a:off x="4533316" y="1399719"/>
                  <a:ext cx="4917277" cy="1661228"/>
                  <a:chOff x="3421375" y="1870529"/>
                  <a:chExt cx="4917277" cy="1661228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AAAAC2EA-3503-C03F-0A89-29B5F5908CA3}"/>
                      </a:ext>
                    </a:extLst>
                  </p:cNvPr>
                  <p:cNvGrpSpPr/>
                  <p:nvPr/>
                </p:nvGrpSpPr>
                <p:grpSpPr>
                  <a:xfrm>
                    <a:off x="3421375" y="1870529"/>
                    <a:ext cx="4917277" cy="1573942"/>
                    <a:chOff x="3447749" y="2466136"/>
                    <a:chExt cx="3521822" cy="10454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3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3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4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25" name="Object 24">
                          <a:extLst>
                            <a:ext uri="{FF2B5EF4-FFF2-40B4-BE49-F238E27FC236}">
                              <a16:creationId xmlns:a16="http://schemas.microsoft.com/office/drawing/2014/main" id="{D1C99571-BD52-C178-7537-2D4D6A9C9CC8}"/>
                            </a:ext>
                          </a:extLst>
                        </p:cNvPr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514850" y="3346450"/>
                        <a:ext cx="114300" cy="165100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5" imgW="114300" imgH="165100" progId="Equation.3">
                                <p:embed/>
                              </p:oleObj>
                            </mc:Choice>
                            <mc:Fallback>
                              <p:oleObj name="Equation" r:id="rId5" imgW="114300" imgH="165100" progId="Equation.3">
                                <p:embed/>
                                <p:pic>
                                  <p:nvPicPr>
                                    <p:cNvPr id="25" name="Object 24">
                                      <a:extLst>
                                        <a:ext uri="{FF2B5EF4-FFF2-40B4-BE49-F238E27FC236}">
                                          <a16:creationId xmlns:a16="http://schemas.microsoft.com/office/drawing/2014/main" id="{D1C99571-BD52-C178-7537-2D4D6A9C9CC8}"/>
                                        </a:ext>
                                      </a:extLst>
                                    </p:cNvPr>
                                    <p:cNvPicPr/>
                                    <p:nvPr/>
                                  </p:nvPicPr>
                                  <p:blipFill>
                                    <a:blip r:embed="rId6"/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4514850" y="3346450"/>
                                      <a:ext cx="114300" cy="165100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EF767377-F054-34CE-5150-19FFB275D1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47749" y="2466136"/>
                      <a:ext cx="3521822" cy="808437"/>
                      <a:chOff x="4023460" y="2056185"/>
                      <a:chExt cx="3521822" cy="808437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617246" y="2260115"/>
                            <a:ext cx="928036" cy="6045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sz="2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/>
                                    </a:rPr>
                                    <m:t>𝛼</m:t>
                                  </m:r>
                                </m:oMath>
                              </m:oMathPara>
                            </a14:m>
                            <a:endParaRPr lang="en-US" sz="2600" dirty="0">
                              <a:solidFill>
                                <a:schemeClr val="tx1"/>
                              </a:solidFill>
                              <a:cs typeface="Cambria Math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9" name="Rectangle 28">
                            <a:extLst>
                              <a:ext uri="{FF2B5EF4-FFF2-40B4-BE49-F238E27FC236}">
                                <a16:creationId xmlns:a16="http://schemas.microsoft.com/office/drawing/2014/main" id="{F40DDD76-C0D8-0632-BCC8-7CF8F78EF8F7}"/>
                              </a:ext>
                            </a:extLst>
                          </p:cNvPr>
                          <p:cNvSpPr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617246" y="2260115"/>
                            <a:ext cx="928036" cy="604507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/>
                            </a:stretch>
                          </a:blipFill>
                          <a:ln>
                            <a:noFill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62D61111-F216-5F74-0351-92B1D00A3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23460" y="2056185"/>
                        <a:ext cx="928036" cy="6045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l-GR" sz="26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β</a:t>
                        </a:r>
                        <a:r>
                          <a:rPr lang="en-US" sz="2600" baseline="-25000" dirty="0">
                            <a:solidFill>
                              <a:schemeClr val="tx1"/>
                            </a:solidFill>
                            <a:cs typeface="Cambria Math"/>
                          </a:rPr>
                          <a:t>H</a:t>
                        </a:r>
                      </a:p>
                    </p:txBody>
                  </p:sp>
                </p:grpSp>
                <p:cxnSp>
                  <p:nvCxnSpPr>
                    <p:cNvPr id="27" name="Straight Arrow Connector 26">
                      <a:extLst>
                        <a:ext uri="{FF2B5EF4-FFF2-40B4-BE49-F238E27FC236}">
                          <a16:creationId xmlns:a16="http://schemas.microsoft.com/office/drawing/2014/main" id="{36BA6042-9138-0977-4526-70C948B9084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41907" y="3070643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545FA84C-5304-3EE2-63D7-0203897E7A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94994" y="3220454"/>
                      <a:ext cx="356978" cy="0"/>
                    </a:xfrm>
                    <a:prstGeom prst="straightConnector1">
                      <a:avLst/>
                    </a:prstGeom>
                    <a:ln w="38100" cmpd="sng">
                      <a:solidFill>
                        <a:schemeClr val="tx1"/>
                      </a:solidFill>
                      <a:tailEnd type="arrow"/>
                    </a:ln>
                    <a:effectLst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8BBE03A-16A8-92F6-BD06-635085B8A247}"/>
                      </a:ext>
                    </a:extLst>
                  </p:cNvPr>
                  <p:cNvSpPr/>
                  <p:nvPr/>
                </p:nvSpPr>
                <p:spPr>
                  <a:xfrm>
                    <a:off x="6293123" y="2307574"/>
                    <a:ext cx="1177178" cy="1224183"/>
                  </a:xfrm>
                  <a:prstGeom prst="rect">
                    <a:avLst/>
                  </a:prstGeom>
                  <a:solidFill>
                    <a:srgbClr val="FF666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600" dirty="0">
                        <a:solidFill>
                          <a:schemeClr val="tx1"/>
                        </a:solidFill>
                        <a:cs typeface="Cambria Math"/>
                      </a:rPr>
                      <a:t>I</a:t>
                    </a:r>
                    <a:r>
                      <a:rPr lang="en-US" sz="3600" baseline="-25000" dirty="0">
                        <a:solidFill>
                          <a:schemeClr val="tx1"/>
                        </a:solidFill>
                        <a:cs typeface="Cambria Math"/>
                      </a:rPr>
                      <a:t>H</a:t>
                    </a:r>
                  </a:p>
                </p:txBody>
              </p:sp>
            </p:grp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BDD721A-30B9-922F-E314-3BEFA08D0F15}"/>
                    </a:ext>
                  </a:extLst>
                </p:cNvPr>
                <p:cNvCxnSpPr/>
                <p:nvPr/>
              </p:nvCxnSpPr>
              <p:spPr>
                <a:xfrm flipV="1">
                  <a:off x="3740172" y="1340207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4613E0B0-3701-45DE-FD8D-126627F62E94}"/>
                    </a:ext>
                  </a:extLst>
                </p:cNvPr>
                <p:cNvCxnSpPr/>
                <p:nvPr/>
              </p:nvCxnSpPr>
              <p:spPr>
                <a:xfrm flipV="1">
                  <a:off x="6464292" y="1302600"/>
                  <a:ext cx="0" cy="37039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C30CEC-4141-4D1C-1417-64D7C9157516}"/>
                    </a:ext>
                  </a:extLst>
                </p:cNvPr>
                <p:cNvCxnSpPr/>
                <p:nvPr/>
              </p:nvCxnSpPr>
              <p:spPr>
                <a:xfrm>
                  <a:off x="3106567" y="2319491"/>
                  <a:ext cx="413400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73628BB-8011-49D2-D213-BD80668296B9}"/>
                    </a:ext>
                  </a:extLst>
                </p:cNvPr>
                <p:cNvSpPr/>
                <p:nvPr/>
              </p:nvSpPr>
              <p:spPr>
                <a:xfrm>
                  <a:off x="2634893" y="1559204"/>
                  <a:ext cx="129575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tx1"/>
                      </a:solidFill>
                      <a:cs typeface="Cambria Math"/>
                    </a:rPr>
                    <a:t>b</a:t>
                  </a:r>
                  <a:r>
                    <a:rPr lang="en-US" sz="2600" baseline="-25000" dirty="0" err="1">
                      <a:solidFill>
                        <a:schemeClr val="tx1"/>
                      </a:solidFill>
                      <a:cs typeface="Cambria Math"/>
                    </a:rPr>
                    <a:t>H</a:t>
                  </a:r>
                  <a:endParaRPr lang="en-US" sz="26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10CF6F-4850-D8D9-0E06-8B1BFEA40FC2}"/>
                    </a:ext>
                  </a:extLst>
                </p:cNvPr>
                <p:cNvSpPr/>
                <p:nvPr/>
              </p:nvSpPr>
              <p:spPr>
                <a:xfrm>
                  <a:off x="3066134" y="1177352"/>
                  <a:ext cx="782487" cy="4763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FAD921-7378-A27A-0C46-1EB9E583C174}"/>
                    </a:ext>
                  </a:extLst>
                </p:cNvPr>
                <p:cNvSpPr/>
                <p:nvPr/>
              </p:nvSpPr>
              <p:spPr>
                <a:xfrm>
                  <a:off x="5444017" y="1008391"/>
                  <a:ext cx="1445413" cy="9101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dirty="0">
                      <a:solidFill>
                        <a:schemeClr val="tx1"/>
                      </a:solidFill>
                      <a:sym typeface="Symbol" pitchFamily="2" charset="2"/>
                    </a:rPr>
                    <a:t></a:t>
                  </a:r>
                  <a:r>
                    <a:rPr lang="en-GB" sz="2400" baseline="-25000" dirty="0">
                      <a:solidFill>
                        <a:schemeClr val="tx1"/>
                      </a:solidFill>
                      <a:sym typeface="Symbol" pitchFamily="2" charset="2"/>
                    </a:rPr>
                    <a:t>H</a:t>
                  </a:r>
                  <a:endParaRPr lang="en-US" sz="2400" baseline="-25000" dirty="0">
                    <a:solidFill>
                      <a:schemeClr val="tx1"/>
                    </a:solidFill>
                    <a:cs typeface="Cambria Math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66E7A6D-D56B-4764-E29C-5B305B6930E0}"/>
                  </a:ext>
                </a:extLst>
              </p:cNvPr>
              <p:cNvSpPr/>
              <p:nvPr/>
            </p:nvSpPr>
            <p:spPr>
              <a:xfrm>
                <a:off x="3765454" y="2449944"/>
                <a:ext cx="1177178" cy="1224180"/>
              </a:xfrm>
              <a:prstGeom prst="rect">
                <a:avLst/>
              </a:prstGeom>
              <a:solidFill>
                <a:srgbClr val="00E86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cs typeface="Cambria Math"/>
                  </a:rPr>
                  <a:t>S</a:t>
                </a:r>
                <a:r>
                  <a:rPr lang="en-US" sz="3600" baseline="-25000" dirty="0">
                    <a:solidFill>
                      <a:schemeClr val="tx1"/>
                    </a:solidFill>
                    <a:cs typeface="Cambria Math"/>
                  </a:rPr>
                  <a:t>H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19515E-A574-1B2B-369E-4E1DF7EE9609}"/>
                </a:ext>
              </a:extLst>
            </p:cNvPr>
            <p:cNvCxnSpPr/>
            <p:nvPr/>
          </p:nvCxnSpPr>
          <p:spPr>
            <a:xfrm>
              <a:off x="7415526" y="5501500"/>
              <a:ext cx="42401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4D833CB-D56F-4944-0097-A97B70B10767}"/>
                </a:ext>
              </a:extLst>
            </p:cNvPr>
            <p:cNvCxnSpPr>
              <a:cxnSpLocks/>
              <a:stCxn id="23" idx="2"/>
              <a:endCxn id="51" idx="0"/>
            </p:cNvCxnSpPr>
            <p:nvPr/>
          </p:nvCxnSpPr>
          <p:spPr>
            <a:xfrm rot="5400000">
              <a:off x="8527503" y="3457347"/>
              <a:ext cx="434016" cy="234884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4BAEAF64-62E0-3A88-AF77-81F8B5C7CD95}"/>
                </a:ext>
              </a:extLst>
            </p:cNvPr>
            <p:cNvCxnSpPr>
              <a:cxnSpLocks/>
              <a:stCxn id="34" idx="0"/>
              <a:endCxn id="30" idx="2"/>
            </p:cNvCxnSpPr>
            <p:nvPr/>
          </p:nvCxnSpPr>
          <p:spPr>
            <a:xfrm rot="16200000" flipV="1">
              <a:off x="8218591" y="3126677"/>
              <a:ext cx="1095675" cy="2480114"/>
            </a:xfrm>
            <a:prstGeom prst="curvedConnector3">
              <a:avLst>
                <a:gd name="adj1" fmla="val 7485"/>
              </a:avLst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A59F64-6F83-F8B8-9A90-566FA4D8B536}"/>
              </a:ext>
            </a:extLst>
          </p:cNvPr>
          <p:cNvSpPr/>
          <p:nvPr/>
        </p:nvSpPr>
        <p:spPr>
          <a:xfrm>
            <a:off x="10895564" y="3537109"/>
            <a:ext cx="1001426" cy="971167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I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335F58-1EB2-D68B-8D3C-E5EB168F594C}"/>
              </a:ext>
            </a:extLst>
          </p:cNvPr>
          <p:cNvSpPr/>
          <p:nvPr/>
        </p:nvSpPr>
        <p:spPr>
          <a:xfrm>
            <a:off x="7578669" y="3540280"/>
            <a:ext cx="1001426" cy="97116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S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50605A1-51F2-B3E1-45F3-AAE86809A78D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H="1" flipV="1">
            <a:off x="9620529" y="395848"/>
            <a:ext cx="17915" cy="3358477"/>
          </a:xfrm>
          <a:prstGeom prst="curvedConnector4">
            <a:avLst>
              <a:gd name="adj1" fmla="val -4550354"/>
              <a:gd name="adj2" fmla="val 9906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AD9DBF-901F-490A-CE21-47B8C7C58CBA}"/>
              </a:ext>
            </a:extLst>
          </p:cNvPr>
          <p:cNvCxnSpPr/>
          <p:nvPr/>
        </p:nvCxnSpPr>
        <p:spPr>
          <a:xfrm>
            <a:off x="7115121" y="4068846"/>
            <a:ext cx="35168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209D5D3-485B-DCCC-2602-B11DA26A6D1F}"/>
              </a:ext>
            </a:extLst>
          </p:cNvPr>
          <p:cNvSpPr/>
          <p:nvPr/>
        </p:nvSpPr>
        <p:spPr>
          <a:xfrm>
            <a:off x="6713868" y="3465695"/>
            <a:ext cx="1102298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  <a:cs typeface="Cambria Math"/>
              </a:rPr>
              <a:t>b</a:t>
            </a:r>
            <a:r>
              <a:rPr lang="en-US" sz="2600" baseline="-25000" dirty="0" err="1">
                <a:solidFill>
                  <a:schemeClr val="tx1"/>
                </a:solidFill>
                <a:cs typeface="Cambria Math"/>
              </a:rPr>
              <a:t>M</a:t>
            </a:r>
            <a:endParaRPr lang="en-US" sz="26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522EAD-8623-FC48-E42E-C93CE433A32E}"/>
              </a:ext>
            </a:extLst>
          </p:cNvPr>
          <p:cNvCxnSpPr>
            <a:cxnSpLocks/>
          </p:cNvCxnSpPr>
          <p:nvPr/>
        </p:nvCxnSpPr>
        <p:spPr>
          <a:xfrm>
            <a:off x="9716952" y="4726603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0C05FF-E758-3A2F-0E93-CB1D5C56ED62}"/>
              </a:ext>
            </a:extLst>
          </p:cNvPr>
          <p:cNvSpPr/>
          <p:nvPr/>
        </p:nvSpPr>
        <p:spPr>
          <a:xfrm>
            <a:off x="9387363" y="4403522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0BF1A6-F2FF-6B48-557C-13700BB5314D}"/>
              </a:ext>
            </a:extLst>
          </p:cNvPr>
          <p:cNvCxnSpPr>
            <a:cxnSpLocks/>
          </p:cNvCxnSpPr>
          <p:nvPr/>
        </p:nvCxnSpPr>
        <p:spPr>
          <a:xfrm>
            <a:off x="7993236" y="4637090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86A5348-7943-CB27-A8CC-62F30C45DDAA}"/>
              </a:ext>
            </a:extLst>
          </p:cNvPr>
          <p:cNvSpPr/>
          <p:nvPr/>
        </p:nvSpPr>
        <p:spPr>
          <a:xfrm>
            <a:off x="7663647" y="4314009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92133A-84F4-8216-576B-A015AB0E33A9}"/>
              </a:ext>
            </a:extLst>
          </p:cNvPr>
          <p:cNvSpPr/>
          <p:nvPr/>
        </p:nvSpPr>
        <p:spPr>
          <a:xfrm>
            <a:off x="8408732" y="3471315"/>
            <a:ext cx="1102298" cy="7220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cs typeface="Cambria Math"/>
              </a:rPr>
              <a:t>β</a:t>
            </a:r>
            <a:r>
              <a:rPr lang="en-US" sz="2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pic>
        <p:nvPicPr>
          <p:cNvPr id="53" name="Graphic 52" descr="Mosquito with solid fill">
            <a:extLst>
              <a:ext uri="{FF2B5EF4-FFF2-40B4-BE49-F238E27FC236}">
                <a16:creationId xmlns:a16="http://schemas.microsoft.com/office/drawing/2014/main" id="{3408D4DE-D34A-9FB6-C937-E658524CB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06718" y="5296341"/>
            <a:ext cx="914400" cy="914400"/>
          </a:xfrm>
          <a:prstGeom prst="rect">
            <a:avLst/>
          </a:prstGeom>
        </p:spPr>
      </p:pic>
      <p:pic>
        <p:nvPicPr>
          <p:cNvPr id="55" name="Graphic 54" descr="Woman with solid fill">
            <a:extLst>
              <a:ext uri="{FF2B5EF4-FFF2-40B4-BE49-F238E27FC236}">
                <a16:creationId xmlns:a16="http://schemas.microsoft.com/office/drawing/2014/main" id="{7587B79D-44C8-392C-2A45-72EB11C02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19993" y="55510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/>
              <p:nvPr/>
            </p:nvSpPr>
            <p:spPr>
              <a:xfrm>
                <a:off x="9359910" y="1170940"/>
                <a:ext cx="539151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5C967D-11AF-1538-D99D-A227C38C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910" y="1170940"/>
                <a:ext cx="539151" cy="4531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89EF734-21FA-196A-1AA2-64180CC374B6}"/>
              </a:ext>
            </a:extLst>
          </p:cNvPr>
          <p:cNvSpPr/>
          <p:nvPr/>
        </p:nvSpPr>
        <p:spPr>
          <a:xfrm>
            <a:off x="9283787" y="3555969"/>
            <a:ext cx="1001426" cy="971167"/>
          </a:xfrm>
          <a:prstGeom prst="rect">
            <a:avLst/>
          </a:prstGeom>
          <a:solidFill>
            <a:srgbClr val="AC50F3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93447-6291-B9F7-4D62-29A0ABBD5310}"/>
              </a:ext>
            </a:extLst>
          </p:cNvPr>
          <p:cNvCxnSpPr>
            <a:cxnSpLocks/>
          </p:cNvCxnSpPr>
          <p:nvPr/>
        </p:nvCxnSpPr>
        <p:spPr>
          <a:xfrm>
            <a:off x="11291975" y="4734182"/>
            <a:ext cx="0" cy="4226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AD2978-2040-9C78-4BB9-080273D23947}"/>
              </a:ext>
            </a:extLst>
          </p:cNvPr>
          <p:cNvSpPr/>
          <p:nvPr/>
        </p:nvSpPr>
        <p:spPr>
          <a:xfrm>
            <a:off x="10962386" y="4411101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M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F4385F-BF28-298C-53D4-28C8E81F9DD4}"/>
              </a:ext>
            </a:extLst>
          </p:cNvPr>
          <p:cNvCxnSpPr/>
          <p:nvPr/>
        </p:nvCxnSpPr>
        <p:spPr>
          <a:xfrm>
            <a:off x="10353908" y="412403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/>
              <p:nvPr/>
            </p:nvSpPr>
            <p:spPr>
              <a:xfrm>
                <a:off x="10136707" y="3482318"/>
                <a:ext cx="1102298" cy="567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20C971-0480-FD3A-4EAD-2DB001D34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707" y="3482318"/>
                <a:ext cx="1102298" cy="567000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0ECD185-163E-A573-4E6A-49F648A8B814}"/>
              </a:ext>
            </a:extLst>
          </p:cNvPr>
          <p:cNvSpPr/>
          <p:nvPr/>
        </p:nvSpPr>
        <p:spPr>
          <a:xfrm>
            <a:off x="9228366" y="2033401"/>
            <a:ext cx="1001426" cy="971167"/>
          </a:xfrm>
          <a:prstGeom prst="rect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cs typeface="Cambria Math"/>
              </a:rPr>
              <a:t>E</a:t>
            </a:r>
            <a:r>
              <a:rPr lang="en-US" sz="3600" baseline="-25000" dirty="0">
                <a:solidFill>
                  <a:schemeClr val="tx1"/>
                </a:solidFill>
                <a:cs typeface="Cambria Math"/>
              </a:rPr>
              <a:t>H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9F229FE-9B75-9935-5627-0D89C3D16AC3}"/>
              </a:ext>
            </a:extLst>
          </p:cNvPr>
          <p:cNvCxnSpPr/>
          <p:nvPr/>
        </p:nvCxnSpPr>
        <p:spPr>
          <a:xfrm flipV="1">
            <a:off x="11487469" y="1640664"/>
            <a:ext cx="0" cy="29383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0DBADCB-2962-981E-2009-01DABD6CD762}"/>
              </a:ext>
            </a:extLst>
          </p:cNvPr>
          <p:cNvSpPr/>
          <p:nvPr/>
        </p:nvSpPr>
        <p:spPr>
          <a:xfrm>
            <a:off x="11163701" y="1406614"/>
            <a:ext cx="1229614" cy="72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  <a:sym typeface="Symbol" pitchFamily="2" charset="2"/>
              </a:rPr>
              <a:t></a:t>
            </a:r>
            <a:r>
              <a:rPr lang="en-GB" sz="2400" baseline="-25000" dirty="0">
                <a:solidFill>
                  <a:schemeClr val="tx1"/>
                </a:solidFill>
                <a:sym typeface="Symbol" pitchFamily="2" charset="2"/>
              </a:rPr>
              <a:t>H</a:t>
            </a:r>
            <a:endParaRPr lang="en-US" sz="2400" baseline="-25000" dirty="0">
              <a:solidFill>
                <a:schemeClr val="tx1"/>
              </a:solidFill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961F175-3351-8257-720B-F95B783652E1}"/>
                  </a:ext>
                </a:extLst>
              </p:cNvPr>
              <p:cNvSpPr/>
              <p:nvPr/>
            </p:nvSpPr>
            <p:spPr>
              <a:xfrm>
                <a:off x="10027982" y="1946522"/>
                <a:ext cx="1102298" cy="5531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600" baseline="-25000" dirty="0">
                  <a:solidFill>
                    <a:schemeClr val="tx1"/>
                  </a:solidFill>
                  <a:cs typeface="Cambria Math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961F175-3351-8257-720B-F95B78365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982" y="1946522"/>
                <a:ext cx="1102298" cy="553133"/>
              </a:xfrm>
              <a:prstGeom prst="rect">
                <a:avLst/>
              </a:prstGeom>
              <a:blipFill>
                <a:blip r:embed="rId14"/>
                <a:stretch>
                  <a:fillRect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DB8EB36-1BCA-1FDE-9419-85B6103759F1}"/>
              </a:ext>
            </a:extLst>
          </p:cNvPr>
          <p:cNvCxnSpPr/>
          <p:nvPr/>
        </p:nvCxnSpPr>
        <p:spPr>
          <a:xfrm>
            <a:off x="10284844" y="2516198"/>
            <a:ext cx="4240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73800F-E0B7-FC42-5908-03021CBBF804}"/>
                  </a:ext>
                </a:extLst>
              </p:cNvPr>
              <p:cNvSpPr/>
              <p:nvPr/>
            </p:nvSpPr>
            <p:spPr>
              <a:xfrm>
                <a:off x="-139954" y="4752968"/>
                <a:ext cx="7606754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e>
                      </m:d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+ </m:t>
                      </m:r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73800F-E0B7-FC42-5908-03021CBBF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954" y="4752968"/>
                <a:ext cx="7606754" cy="822726"/>
              </a:xfrm>
              <a:prstGeom prst="rect">
                <a:avLst/>
              </a:prstGeom>
              <a:blipFill>
                <a:blip r:embed="rId1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92CA5E8-2D9B-F2A4-6361-70F82D527B89}"/>
                  </a:ext>
                </a:extLst>
              </p:cNvPr>
              <p:cNvSpPr/>
              <p:nvPr/>
            </p:nvSpPr>
            <p:spPr>
              <a:xfrm>
                <a:off x="338819" y="6070587"/>
                <a:ext cx="6486862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𝛾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n-US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𝜎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𝛼</m:t>
                      </m:r>
                      <m:sSub>
                        <m:sSubPr>
                          <m:ctrlPr>
                            <a:rPr lang="en-US" sz="25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92CA5E8-2D9B-F2A4-6361-70F82D527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19" y="6070587"/>
                <a:ext cx="6486862" cy="822726"/>
              </a:xfrm>
              <a:prstGeom prst="rect">
                <a:avLst/>
              </a:prstGeom>
              <a:blipFill>
                <a:blip r:embed="rId1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8833B4-A33E-9FE5-67CB-9B621635FA9C}"/>
                  </a:ext>
                </a:extLst>
              </p:cNvPr>
              <p:cNvSpPr/>
              <p:nvPr/>
            </p:nvSpPr>
            <p:spPr>
              <a:xfrm>
                <a:off x="-618042" y="5439557"/>
                <a:ext cx="6903577" cy="8227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fPr>
                        <m:num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500" b="0" i="1" dirty="0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500" b="1" i="1" dirty="0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500" b="1" i="1" dirty="0" smtClean="0">
                                  <a:solidFill>
                                    <a:srgbClr val="FF4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itchFamily="2" charset="2"/>
                                </a:rPr>
                                <m:t>𝑯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𝑑𝑡</m:t>
                          </m:r>
                        </m:den>
                      </m:f>
                      <m:r>
                        <a:rPr lang="en-US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𝛽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𝑰</m:t>
                          </m:r>
                        </m:e>
                        <m:sub>
                          <m:r>
                            <a:rPr lang="en-US" sz="2500" b="1" i="1" dirty="0" smtClean="0">
                              <a:solidFill>
                                <a:srgbClr val="FF93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sz="25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𝛾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  <m:r>
                        <a:rPr lang="en-US" sz="2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n-US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500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</m:ctrlPr>
                        </m:sSubPr>
                        <m:e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𝑬</m:t>
                          </m:r>
                        </m:e>
                        <m:sub>
                          <m:r>
                            <a:rPr lang="en-US" sz="2500" b="1" i="1" dirty="0">
                              <a:solidFill>
                                <a:srgbClr val="FF4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2" charset="2"/>
                            </a:rPr>
                            <m:t>𝑯</m:t>
                          </m:r>
                        </m:sub>
                      </m:sSub>
                    </m:oMath>
                  </m:oMathPara>
                </a14:m>
                <a:endParaRPr lang="en-US" sz="2500" b="1" i="1" dirty="0">
                  <a:ea typeface="Lucida Grande"/>
                  <a:cs typeface="Times New Roman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8833B4-A33E-9FE5-67CB-9B621635F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8042" y="5439557"/>
                <a:ext cx="6903577" cy="822726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90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DF85677A-21BA-FD88-8983-301B4B26517F}"/>
              </a:ext>
            </a:extLst>
          </p:cNvPr>
          <p:cNvSpPr txBox="1">
            <a:spLocks/>
          </p:cNvSpPr>
          <p:nvPr/>
        </p:nvSpPr>
        <p:spPr>
          <a:xfrm>
            <a:off x="1237198" y="39048"/>
            <a:ext cx="9415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models have played a critical role in public health policy for over a century.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6983AB-A2F5-D387-848D-5B226B57B77B}"/>
              </a:ext>
            </a:extLst>
          </p:cNvPr>
          <p:cNvSpPr txBox="1"/>
          <p:nvPr/>
        </p:nvSpPr>
        <p:spPr>
          <a:xfrm>
            <a:off x="8574658" y="6453294"/>
            <a:ext cx="35585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Mandal et al. 2011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Malaria Journal.</a:t>
            </a:r>
          </a:p>
        </p:txBody>
      </p:sp>
      <p:pic>
        <p:nvPicPr>
          <p:cNvPr id="37" name="Picture 2" descr="figure 2">
            <a:extLst>
              <a:ext uri="{FF2B5EF4-FFF2-40B4-BE49-F238E27FC236}">
                <a16:creationId xmlns:a16="http://schemas.microsoft.com/office/drawing/2014/main" id="{BFD658FE-AA95-31C5-82CC-806DEE03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770" y="1274034"/>
            <a:ext cx="6200105" cy="523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42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Euclidean </a:t>
            </a:r>
            <a:r>
              <a:rPr lang="en-US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 quantity with a magnitude and direction</a:t>
            </a:r>
          </a:p>
          <a:p>
            <a:pPr lvl="1"/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Epidemiological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an agent that carries and transmits an infectious patient into another living organism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6A2FEB-BC84-EF61-437C-88989CA6ACFE}"/>
              </a:ext>
            </a:extLst>
          </p:cNvPr>
          <p:cNvCxnSpPr>
            <a:cxnSpLocks/>
          </p:cNvCxnSpPr>
          <p:nvPr/>
        </p:nvCxnSpPr>
        <p:spPr>
          <a:xfrm>
            <a:off x="1552755" y="2666265"/>
            <a:ext cx="144299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2" descr="NCEZID: Vector-borne Diseases (spread by bites from mosquitoes, ticks, or  fleas) | What We Do | NCEZID | CDC">
            <a:extLst>
              <a:ext uri="{FF2B5EF4-FFF2-40B4-BE49-F238E27FC236}">
                <a16:creationId xmlns:a16="http://schemas.microsoft.com/office/drawing/2014/main" id="{2ED10FF5-26E4-847C-9A74-6A14A005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14" y="3720911"/>
            <a:ext cx="5727314" cy="17449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4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C2A4-92DF-B018-3B2B-EA053F0A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Challenges to malaria elimination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31954-EA90-5EC5-367C-607B0F7C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939" y="1627620"/>
            <a:ext cx="8353213" cy="48652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147822-ED3D-382E-DF7F-B50CE8E1CAD0}"/>
              </a:ext>
            </a:extLst>
          </p:cNvPr>
          <p:cNvSpPr txBox="1">
            <a:spLocks/>
          </p:cNvSpPr>
          <p:nvPr/>
        </p:nvSpPr>
        <p:spPr>
          <a:xfrm rot="16200000">
            <a:off x="684414" y="3694692"/>
            <a:ext cx="4589998" cy="4558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Herd immunity threshold (HIT)</a:t>
            </a:r>
          </a:p>
        </p:txBody>
      </p:sp>
    </p:spTree>
    <p:extLst>
      <p:ext uri="{BB962C8B-B14F-4D97-AF65-F5344CB8AC3E}">
        <p14:creationId xmlns:p14="http://schemas.microsoft.com/office/powerpoint/2010/main" val="422189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-11682"/>
            <a:ext cx="8720408" cy="122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Challenges to malaria elimination?</a:t>
            </a:r>
          </a:p>
        </p:txBody>
      </p:sp>
    </p:spTree>
    <p:extLst>
      <p:ext uri="{BB962C8B-B14F-4D97-AF65-F5344CB8AC3E}">
        <p14:creationId xmlns:p14="http://schemas.microsoft.com/office/powerpoint/2010/main" val="421231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-11682"/>
            <a:ext cx="8720408" cy="122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Challenges to malaria elimination?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F4E6F1-7DCC-D60C-52BD-6DB1CCD41700}"/>
              </a:ext>
            </a:extLst>
          </p:cNvPr>
          <p:cNvSpPr txBox="1">
            <a:spLocks/>
          </p:cNvSpPr>
          <p:nvPr/>
        </p:nvSpPr>
        <p:spPr>
          <a:xfrm>
            <a:off x="337868" y="1293079"/>
            <a:ext cx="10960753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CA8790-5F5D-0D6F-2899-BFAA4B89AEB1}"/>
              </a:ext>
            </a:extLst>
          </p:cNvPr>
          <p:cNvSpPr/>
          <p:nvPr/>
        </p:nvSpPr>
        <p:spPr>
          <a:xfrm>
            <a:off x="337868" y="2123090"/>
            <a:ext cx="9930739" cy="1702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5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-11682"/>
            <a:ext cx="8720408" cy="122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Challenges to malaria elimination?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F4E6F1-7DCC-D60C-52BD-6DB1CCD41700}"/>
              </a:ext>
            </a:extLst>
          </p:cNvPr>
          <p:cNvSpPr txBox="1">
            <a:spLocks/>
          </p:cNvSpPr>
          <p:nvPr/>
        </p:nvSpPr>
        <p:spPr>
          <a:xfrm>
            <a:off x="337868" y="1293079"/>
            <a:ext cx="10960753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CF2728-915A-6D9C-A455-382D83785A42}"/>
              </a:ext>
            </a:extLst>
          </p:cNvPr>
          <p:cNvSpPr/>
          <p:nvPr/>
        </p:nvSpPr>
        <p:spPr>
          <a:xfrm>
            <a:off x="337868" y="2690648"/>
            <a:ext cx="9930739" cy="113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79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-11682"/>
            <a:ext cx="8720408" cy="122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Challenges to malaria elimination?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F4E6F1-7DCC-D60C-52BD-6DB1CCD41700}"/>
              </a:ext>
            </a:extLst>
          </p:cNvPr>
          <p:cNvSpPr txBox="1">
            <a:spLocks/>
          </p:cNvSpPr>
          <p:nvPr/>
        </p:nvSpPr>
        <p:spPr>
          <a:xfrm>
            <a:off x="337868" y="1293079"/>
            <a:ext cx="10960753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3D98DB-E9AC-E887-CA1D-DB7FAF14D623}"/>
              </a:ext>
            </a:extLst>
          </p:cNvPr>
          <p:cNvSpPr/>
          <p:nvPr/>
        </p:nvSpPr>
        <p:spPr>
          <a:xfrm>
            <a:off x="337868" y="3237186"/>
            <a:ext cx="9930739" cy="58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5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-11682"/>
            <a:ext cx="8720408" cy="122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Challenges to malaria elimination?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F4E6F1-7DCC-D60C-52BD-6DB1CCD41700}"/>
              </a:ext>
            </a:extLst>
          </p:cNvPr>
          <p:cNvSpPr txBox="1">
            <a:spLocks/>
          </p:cNvSpPr>
          <p:nvPr/>
        </p:nvSpPr>
        <p:spPr>
          <a:xfrm>
            <a:off x="337868" y="1293079"/>
            <a:ext cx="10960753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parasite diversity: sexual reproduction in 4+ </a:t>
            </a:r>
            <a:r>
              <a:rPr lang="en-US" i="1" dirty="0"/>
              <a:t>Plasmodium </a:t>
            </a:r>
            <a:r>
              <a:rPr lang="en-US" dirty="0"/>
              <a:t>species</a:t>
            </a:r>
          </a:p>
          <a:p>
            <a:pPr lvl="1"/>
            <a:r>
              <a:rPr lang="en-US" dirty="0"/>
              <a:t>Fast evolution of resistance </a:t>
            </a:r>
            <a:r>
              <a:rPr lang="en-US" i="1" dirty="0"/>
              <a:t>(e.g. to drugs)</a:t>
            </a:r>
          </a:p>
          <a:p>
            <a:r>
              <a:rPr lang="en-US" dirty="0"/>
              <a:t>Many possible vectors! Potentially additional possible reservoirs!</a:t>
            </a:r>
          </a:p>
          <a:p>
            <a:r>
              <a:rPr lang="en-US" dirty="0"/>
              <a:t>Latent cases as burden is reduced</a:t>
            </a:r>
          </a:p>
          <a:p>
            <a:r>
              <a:rPr lang="en-US" dirty="0"/>
              <a:t>Vaccine candidates: what life stage to target?</a:t>
            </a:r>
          </a:p>
        </p:txBody>
      </p:sp>
    </p:spTree>
    <p:extLst>
      <p:ext uri="{BB962C8B-B14F-4D97-AF65-F5344CB8AC3E}">
        <p14:creationId xmlns:p14="http://schemas.microsoft.com/office/powerpoint/2010/main" val="1479169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05256A-48D0-EAB0-4E13-97B44B153066}"/>
              </a:ext>
            </a:extLst>
          </p:cNvPr>
          <p:cNvSpPr txBox="1">
            <a:spLocks/>
          </p:cNvSpPr>
          <p:nvPr/>
        </p:nvSpPr>
        <p:spPr>
          <a:xfrm>
            <a:off x="337868" y="118045"/>
            <a:ext cx="5423170" cy="1227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Malaria vaccines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F4E6F1-7DCC-D60C-52BD-6DB1CCD41700}"/>
              </a:ext>
            </a:extLst>
          </p:cNvPr>
          <p:cNvSpPr txBox="1">
            <a:spLocks/>
          </p:cNvSpPr>
          <p:nvPr/>
        </p:nvSpPr>
        <p:spPr>
          <a:xfrm>
            <a:off x="-292564" y="1261731"/>
            <a:ext cx="6684034" cy="5478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two currently licensed</a:t>
            </a:r>
          </a:p>
          <a:p>
            <a:pPr lvl="1"/>
            <a:r>
              <a:rPr lang="en-US" i="1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Mosquirix</a:t>
            </a:r>
            <a:r>
              <a:rPr lang="en-US" i="1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RTS,S pre-erythrocytic vaccine licensed in 2022</a:t>
            </a:r>
          </a:p>
          <a:p>
            <a:pPr lvl="2"/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at least 3 doses in children &lt;2</a:t>
            </a:r>
          </a:p>
          <a:p>
            <a:pPr lvl="2"/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not eliminate pathogen but reduces severe malaria burden and burden of hospitalization by ~30%</a:t>
            </a:r>
            <a:endParaRPr lang="en-US" i="1" dirty="0">
              <a:solidFill>
                <a:srgbClr val="2021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i="1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R21/Matrix-M </a:t>
            </a:r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pre-erythrocytic vaccine licensed in 2023</a:t>
            </a:r>
          </a:p>
          <a:p>
            <a:pPr lvl="2"/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Requires at least 3 doses in children &lt;2</a:t>
            </a:r>
          </a:p>
          <a:p>
            <a:pPr lvl="2"/>
            <a:r>
              <a:rPr lang="en-US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not eliminate pathogen but reduces severe malaria burden and burden of hospitalization by 77%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A vaccine for all occasions: Malaria life-cycle diagram showing how vaccines work">
            <a:extLst>
              <a:ext uri="{FF2B5EF4-FFF2-40B4-BE49-F238E27FC236}">
                <a16:creationId xmlns:a16="http://schemas.microsoft.com/office/drawing/2014/main" id="{99E2FFB5-CD37-11A3-0A63-F47CF4853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470" y="0"/>
            <a:ext cx="576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96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</a:t>
            </a:r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Arboviruses</a:t>
            </a:r>
            <a:r>
              <a:rPr lang="en-US" sz="2600" dirty="0">
                <a:effectLst/>
                <a:cs typeface="Calibri" panose="020F0502020204030204" pitchFamily="34" charset="0"/>
              </a:rPr>
              <a:t>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845750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E94A1-1C87-431B-2BFD-227F51FF675D}"/>
              </a:ext>
            </a:extLst>
          </p:cNvPr>
          <p:cNvSpPr txBox="1"/>
          <p:nvPr/>
        </p:nvSpPr>
        <p:spPr>
          <a:xfrm>
            <a:off x="1911361" y="2314427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West Nile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DA94C-3249-5CF5-9C7C-F0903C10A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327" r="2164" b="9759"/>
          <a:stretch/>
        </p:blipFill>
        <p:spPr>
          <a:xfrm>
            <a:off x="3183551" y="618569"/>
            <a:ext cx="6205491" cy="6036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59AE0-1006-44FE-EBD7-54444147CEEF}"/>
              </a:ext>
            </a:extLst>
          </p:cNvPr>
          <p:cNvSpPr txBox="1"/>
          <p:nvPr/>
        </p:nvSpPr>
        <p:spPr>
          <a:xfrm>
            <a:off x="2702270" y="75506"/>
            <a:ext cx="716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Important arbovirus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68D97-097B-4849-F53A-DCFB3A71DD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2823783"/>
            <a:ext cx="807802" cy="58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08BEF-13D8-5E59-0A1A-740E58246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1383303"/>
            <a:ext cx="807802" cy="58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88B7F-2D57-FF6F-C117-BD9EF0D6E7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436" y="2860591"/>
            <a:ext cx="807802" cy="580526"/>
          </a:xfrm>
          <a:prstGeom prst="rect">
            <a:avLst/>
          </a:prstGeom>
        </p:spPr>
      </p:pic>
      <p:pic>
        <p:nvPicPr>
          <p:cNvPr id="10" name="Picture 6" descr="Related image">
            <a:extLst>
              <a:ext uri="{FF2B5EF4-FFF2-40B4-BE49-F238E27FC236}">
                <a16:creationId xmlns:a16="http://schemas.microsoft.com/office/drawing/2014/main" id="{3ECB6681-F78F-894F-6EFC-C69EE906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67" b="89857" l="10000" r="90000">
                        <a14:foregroundMark x1="48370" y1="9189" x2="48370" y2="9189"/>
                        <a14:foregroundMark x1="50978" y1="8473" x2="50978" y2="8473"/>
                        <a14:foregroundMark x1="68370" y1="7279" x2="68370" y2="7279"/>
                        <a14:foregroundMark x1="32500" y1="5967" x2="32500" y2="5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55" y="6060084"/>
            <a:ext cx="676227" cy="6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DE2F22-9FCE-F1E0-DBFC-B78EAA9932B2}"/>
              </a:ext>
            </a:extLst>
          </p:cNvPr>
          <p:cNvSpPr txBox="1"/>
          <p:nvPr/>
        </p:nvSpPr>
        <p:spPr>
          <a:xfrm>
            <a:off x="1911361" y="82188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Dengue virus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B9069-1631-586E-E0E7-EAED89B05EEA}"/>
              </a:ext>
            </a:extLst>
          </p:cNvPr>
          <p:cNvSpPr txBox="1"/>
          <p:nvPr/>
        </p:nvSpPr>
        <p:spPr>
          <a:xfrm>
            <a:off x="1911361" y="3735629"/>
            <a:ext cx="127219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Japanese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encephalitisvirus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DBF00-57C6-B236-9DB0-6B2F7E9760F6}"/>
              </a:ext>
            </a:extLst>
          </p:cNvPr>
          <p:cNvSpPr txBox="1"/>
          <p:nvPr/>
        </p:nvSpPr>
        <p:spPr>
          <a:xfrm>
            <a:off x="1911361" y="5322083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Rift-Valley fever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26BE1-0372-D803-F1F2-44592E4F4BBC}"/>
              </a:ext>
            </a:extLst>
          </p:cNvPr>
          <p:cNvSpPr txBox="1"/>
          <p:nvPr/>
        </p:nvSpPr>
        <p:spPr>
          <a:xfrm>
            <a:off x="9412628" y="81830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Yellow fever virus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0E176-E67D-BD2F-289C-E474EA0534D5}"/>
              </a:ext>
            </a:extLst>
          </p:cNvPr>
          <p:cNvSpPr txBox="1"/>
          <p:nvPr/>
        </p:nvSpPr>
        <p:spPr>
          <a:xfrm>
            <a:off x="9412628" y="2365714"/>
            <a:ext cx="136559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Chikungunya virus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BA5C9-D277-1CB6-E78E-1B24D884EC01}"/>
              </a:ext>
            </a:extLst>
          </p:cNvPr>
          <p:cNvSpPr txBox="1"/>
          <p:nvPr/>
        </p:nvSpPr>
        <p:spPr>
          <a:xfrm>
            <a:off x="9448258" y="5143685"/>
            <a:ext cx="13655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Crimean-Congo hemorrhagic fever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3EF51-1BC5-F467-FC3D-58380EE93FFC}"/>
              </a:ext>
            </a:extLst>
          </p:cNvPr>
          <p:cNvSpPr txBox="1"/>
          <p:nvPr/>
        </p:nvSpPr>
        <p:spPr>
          <a:xfrm>
            <a:off x="9412628" y="3627907"/>
            <a:ext cx="13655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Venezuelan equine encephalitis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9589F5-0C13-CCA1-024C-070980E4B43C}"/>
              </a:ext>
            </a:extLst>
          </p:cNvPr>
          <p:cNvSpPr txBox="1"/>
          <p:nvPr/>
        </p:nvSpPr>
        <p:spPr>
          <a:xfrm>
            <a:off x="3305273" y="174398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B45BC3-D117-69CA-C750-B58FB610231B}"/>
              </a:ext>
            </a:extLst>
          </p:cNvPr>
          <p:cNvSpPr txBox="1"/>
          <p:nvPr/>
        </p:nvSpPr>
        <p:spPr>
          <a:xfrm>
            <a:off x="3305273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01369-9AAD-C509-94D4-2246EB673FD5}"/>
              </a:ext>
            </a:extLst>
          </p:cNvPr>
          <p:cNvSpPr txBox="1"/>
          <p:nvPr/>
        </p:nvSpPr>
        <p:spPr>
          <a:xfrm>
            <a:off x="3305273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07D09-7311-64B9-A177-E99D4E6360B3}"/>
              </a:ext>
            </a:extLst>
          </p:cNvPr>
          <p:cNvSpPr txBox="1"/>
          <p:nvPr/>
        </p:nvSpPr>
        <p:spPr>
          <a:xfrm>
            <a:off x="3305273" y="6183377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BD466-07A0-56EB-04F5-356EBDB40ED7}"/>
              </a:ext>
            </a:extLst>
          </p:cNvPr>
          <p:cNvSpPr txBox="1"/>
          <p:nvPr/>
        </p:nvSpPr>
        <p:spPr>
          <a:xfrm>
            <a:off x="6347157" y="6153921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1FD6C-F8AE-AECB-CD6A-47FA81DDE859}"/>
              </a:ext>
            </a:extLst>
          </p:cNvPr>
          <p:cNvSpPr txBox="1"/>
          <p:nvPr/>
        </p:nvSpPr>
        <p:spPr>
          <a:xfrm>
            <a:off x="6347157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5F113-281A-EFF9-6E9F-061CA2D28118}"/>
              </a:ext>
            </a:extLst>
          </p:cNvPr>
          <p:cNvSpPr txBox="1"/>
          <p:nvPr/>
        </p:nvSpPr>
        <p:spPr>
          <a:xfrm>
            <a:off x="6347157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42B5F1-0FD1-63E3-482D-10EFD6965D60}"/>
              </a:ext>
            </a:extLst>
          </p:cNvPr>
          <p:cNvSpPr txBox="1"/>
          <p:nvPr/>
        </p:nvSpPr>
        <p:spPr>
          <a:xfrm>
            <a:off x="6347157" y="1711720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7B95FA2-FA7B-966D-F13D-0B34D40BDA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4525451"/>
            <a:ext cx="807802" cy="580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191C235-4762-CD86-FC23-2D00C2BAD0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5858823"/>
            <a:ext cx="807802" cy="5805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5E83C4-4D74-8657-40E0-C8B7C11C5E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4468215"/>
            <a:ext cx="807802" cy="580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3A837E-C3CE-274D-06AB-8F1DF6EE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1326741"/>
            <a:ext cx="807802" cy="5805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A34A96-375C-4140-59DA-58E7131CE2D2}"/>
              </a:ext>
            </a:extLst>
          </p:cNvPr>
          <p:cNvSpPr txBox="1"/>
          <p:nvPr/>
        </p:nvSpPr>
        <p:spPr>
          <a:xfrm>
            <a:off x="8368127" y="6600803"/>
            <a:ext cx="382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Iranpour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2016.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Expert Reviews in Molecular Medicine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082B9-B419-C863-AD10-82EF151AE573}"/>
              </a:ext>
            </a:extLst>
          </p:cNvPr>
          <p:cNvSpPr txBox="1"/>
          <p:nvPr/>
        </p:nvSpPr>
        <p:spPr>
          <a:xfrm>
            <a:off x="733671" y="1311607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48401D-CD9D-8C03-C707-C6D8EE9D164C}"/>
              </a:ext>
            </a:extLst>
          </p:cNvPr>
          <p:cNvSpPr txBox="1"/>
          <p:nvPr/>
        </p:nvSpPr>
        <p:spPr>
          <a:xfrm>
            <a:off x="10534957" y="1425438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62C183-4577-333F-554E-E22BCEEC92FE}"/>
              </a:ext>
            </a:extLst>
          </p:cNvPr>
          <p:cNvSpPr txBox="1"/>
          <p:nvPr/>
        </p:nvSpPr>
        <p:spPr>
          <a:xfrm>
            <a:off x="10489999" y="2921835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E5C639-CDA6-2701-24C9-F1AFF703EB60}"/>
              </a:ext>
            </a:extLst>
          </p:cNvPr>
          <p:cNvSpPr txBox="1"/>
          <p:nvPr/>
        </p:nvSpPr>
        <p:spPr>
          <a:xfrm>
            <a:off x="579955" y="262504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835BBD-8299-26E5-E780-8FAE3BB40931}"/>
              </a:ext>
            </a:extLst>
          </p:cNvPr>
          <p:cNvSpPr txBox="1"/>
          <p:nvPr/>
        </p:nvSpPr>
        <p:spPr>
          <a:xfrm>
            <a:off x="613420" y="394499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BEA082-DED2-C2CA-FE87-EC4D2E54FDC7}"/>
              </a:ext>
            </a:extLst>
          </p:cNvPr>
          <p:cNvSpPr txBox="1"/>
          <p:nvPr/>
        </p:nvSpPr>
        <p:spPr>
          <a:xfrm>
            <a:off x="10480242" y="442134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-&gt; Aedes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B193BD-51D7-EA15-5A5C-FAAC061AB91B}"/>
              </a:ext>
            </a:extLst>
          </p:cNvPr>
          <p:cNvSpPr txBox="1"/>
          <p:nvPr/>
        </p:nvSpPr>
        <p:spPr>
          <a:xfrm>
            <a:off x="530976" y="5484452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3EFD85-C494-1E64-C6F1-208FEC69436F}"/>
              </a:ext>
            </a:extLst>
          </p:cNvPr>
          <p:cNvSpPr txBox="1"/>
          <p:nvPr/>
        </p:nvSpPr>
        <p:spPr>
          <a:xfrm>
            <a:off x="10689185" y="5773696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Hyalomma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ticks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37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4A04-2EC7-5550-F152-9344CBC4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Zika is also vectored by </a:t>
            </a:r>
            <a:r>
              <a:rPr lang="en-US" sz="3600" i="1" dirty="0"/>
              <a:t>Aedes </a:t>
            </a:r>
            <a:r>
              <a:rPr lang="en-US" sz="3600" i="1" dirty="0" err="1"/>
              <a:t>aeygpti</a:t>
            </a:r>
            <a:r>
              <a:rPr lang="en-US" sz="3600" i="1" dirty="0"/>
              <a:t> </a:t>
            </a:r>
            <a:r>
              <a:rPr lang="en-US" sz="3600" dirty="0"/>
              <a:t>and its  relatives</a:t>
            </a:r>
          </a:p>
        </p:txBody>
      </p:sp>
      <p:pic>
        <p:nvPicPr>
          <p:cNvPr id="5" name="Content Placeholder 4" descr="A map of the world with red areas&#10;&#10;Description automatically generated with medium confidence">
            <a:extLst>
              <a:ext uri="{FF2B5EF4-FFF2-40B4-BE49-F238E27FC236}">
                <a16:creationId xmlns:a16="http://schemas.microsoft.com/office/drawing/2014/main" id="{E8739CDB-EEE1-4703-CF90-B28750E0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2517"/>
          <a:stretch/>
        </p:blipFill>
        <p:spPr>
          <a:xfrm>
            <a:off x="838200" y="1690688"/>
            <a:ext cx="10922956" cy="41643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743B0-D1F0-2DB8-D3E1-EC7965B18F05}"/>
              </a:ext>
            </a:extLst>
          </p:cNvPr>
          <p:cNvSpPr txBox="1"/>
          <p:nvPr/>
        </p:nvSpPr>
        <p:spPr>
          <a:xfrm>
            <a:off x="8826631" y="6581001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Messina et al 2016.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eLife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5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311756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earch | Lequime Lab | University of Groningen">
            <a:extLst>
              <a:ext uri="{FF2B5EF4-FFF2-40B4-BE49-F238E27FC236}">
                <a16:creationId xmlns:a16="http://schemas.microsoft.com/office/drawing/2014/main" id="{8D5AF7F5-6D45-4A07-B483-56446308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79" y="1143000"/>
            <a:ext cx="844964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6DB74-D263-45A0-A3FA-475BAD931314}"/>
              </a:ext>
            </a:extLst>
          </p:cNvPr>
          <p:cNvSpPr txBox="1"/>
          <p:nvPr/>
        </p:nvSpPr>
        <p:spPr>
          <a:xfrm>
            <a:off x="0" y="6557810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Sebastian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Lequime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2020. 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253D3-2BE4-4B8F-92A1-29B0E03907C4}"/>
              </a:ext>
            </a:extLst>
          </p:cNvPr>
          <p:cNvSpPr txBox="1"/>
          <p:nvPr/>
        </p:nvSpPr>
        <p:spPr>
          <a:xfrm>
            <a:off x="5410200" y="1600201"/>
            <a:ext cx="4572000" cy="83099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Flavivirus viral genus phylogeny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1B2C6-059D-464A-8931-C2C977C6634F}"/>
              </a:ext>
            </a:extLst>
          </p:cNvPr>
          <p:cNvSpPr txBox="1"/>
          <p:nvPr/>
        </p:nvSpPr>
        <p:spPr>
          <a:xfrm>
            <a:off x="1524000" y="4728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Arboviruses infect a wide range of hosts and vectors</a:t>
            </a:r>
          </a:p>
        </p:txBody>
      </p:sp>
    </p:spTree>
    <p:extLst>
      <p:ext uri="{BB962C8B-B14F-4D97-AF65-F5344CB8AC3E}">
        <p14:creationId xmlns:p14="http://schemas.microsoft.com/office/powerpoint/2010/main" val="1838210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38400" y="5257800"/>
            <a:ext cx="685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09800" y="5709502"/>
            <a:ext cx="1009291" cy="103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95724-B288-7545-A4E2-7F30986E398D}"/>
              </a:ext>
            </a:extLst>
          </p:cNvPr>
          <p:cNvSpPr txBox="1"/>
          <p:nvPr/>
        </p:nvSpPr>
        <p:spPr>
          <a:xfrm>
            <a:off x="2511973" y="-8748"/>
            <a:ext cx="716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Arbovirus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disease progression</a:t>
            </a:r>
          </a:p>
        </p:txBody>
      </p:sp>
      <p:pic>
        <p:nvPicPr>
          <p:cNvPr id="20" name="Picture 2" descr="http://img.medscape.com/pi/emed/ckb/emergency_medicine/756148-781961-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96" y="4581316"/>
            <a:ext cx="1623407" cy="21645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EV paralysi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8"/>
          <a:stretch/>
        </p:blipFill>
        <p:spPr bwMode="auto">
          <a:xfrm>
            <a:off x="7863388" y="2847532"/>
            <a:ext cx="2552314" cy="156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EV child paralys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1" y="508327"/>
            <a:ext cx="1892599" cy="221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5631863" y="1118106"/>
            <a:ext cx="1975197" cy="3424453"/>
            <a:chOff x="4107862" y="1118105"/>
            <a:chExt cx="1975197" cy="3424453"/>
          </a:xfrm>
        </p:grpSpPr>
        <p:sp>
          <p:nvSpPr>
            <p:cNvPr id="7" name="Rectangle 6"/>
            <p:cNvSpPr/>
            <p:nvPr/>
          </p:nvSpPr>
          <p:spPr>
            <a:xfrm>
              <a:off x="4107862" y="1118105"/>
              <a:ext cx="1432103" cy="49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2040" y="2847532"/>
              <a:ext cx="1923374" cy="49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59685" y="4045601"/>
              <a:ext cx="1923374" cy="49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194" name="Picture 2" descr="| Phylogenetic relationships among several mosquito-borne Flaviviruses. WNV, West Nile virus; SLE, Saint Louis Encephalitis virus; ZIKV, Zika virus; DENV, Dengue virus; YF, Yellow fever virus. Lengths of branches do not reflect phylogenetic distances, but tree topology is in agreement with several published phylogenies, including Moureau et al. (2015). Brackets indicate &quot;Culex&quot;-associated and &quot;Aedes&quot;-associated viruses, in keeping with the ICVT, but with ZIKV unassigned. A crucial node (indicated in blue) is supported by 97-100% of molecular analyses of the Flavivirus genome. This node defines the clade of [ZIKV + [SLE + WNV]]. Disease indicators are overlaid on the phylogeny with a brain representing neurotropic effects and a drop of blood, hemorrhagic effects. Known reservoir hosts are shown with either a bird silhouette or a primate silhouette. ">
            <a:extLst>
              <a:ext uri="{FF2B5EF4-FFF2-40B4-BE49-F238E27FC236}">
                <a16:creationId xmlns:a16="http://schemas.microsoft.com/office/drawing/2014/main" id="{7DDE36BB-54A9-4E52-991B-BB63F73D6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1916" r="1021" b="3367"/>
          <a:stretch/>
        </p:blipFill>
        <p:spPr bwMode="auto">
          <a:xfrm>
            <a:off x="1524000" y="1366584"/>
            <a:ext cx="6339388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8E9772-DAD8-4290-9376-B9C9FA800789}"/>
              </a:ext>
            </a:extLst>
          </p:cNvPr>
          <p:cNvSpPr txBox="1"/>
          <p:nvPr/>
        </p:nvSpPr>
        <p:spPr>
          <a:xfrm>
            <a:off x="0" y="6642556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Hunter. 2017.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Frontiers in Micro</a:t>
            </a:r>
          </a:p>
        </p:txBody>
      </p:sp>
    </p:spTree>
    <p:extLst>
      <p:ext uri="{BB962C8B-B14F-4D97-AF65-F5344CB8AC3E}">
        <p14:creationId xmlns:p14="http://schemas.microsoft.com/office/powerpoint/2010/main" val="365178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6720-7D66-036F-1E33-8A829116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Dengue 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699F4-354B-08EF-4C3E-745F2785C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09896"/>
            <a:ext cx="11125200" cy="5398480"/>
          </a:xfrm>
        </p:spPr>
        <p:txBody>
          <a:bodyPr>
            <a:normAutofit fontScale="92500"/>
          </a:bodyPr>
          <a:lstStyle/>
          <a:p>
            <a:r>
              <a:rPr lang="en-US" dirty="0"/>
              <a:t>Mosquito-borne disease caused by one of four known serotypes of dengue virus (DENV-1, -2,-3,-4)</a:t>
            </a:r>
          </a:p>
          <a:p>
            <a:r>
              <a:rPr lang="en-US" dirty="0"/>
              <a:t>A small proportion of cases develop into dengue </a:t>
            </a:r>
            <a:r>
              <a:rPr lang="en-US" dirty="0" err="1"/>
              <a:t>hemhorrhagic</a:t>
            </a:r>
            <a:r>
              <a:rPr lang="en-US" dirty="0"/>
              <a:t> fever (bleeding, blood plasma leakage) or dengue shock syndrome (dangerously low blood blood pressure)</a:t>
            </a:r>
          </a:p>
          <a:p>
            <a:r>
              <a:rPr lang="en-US" dirty="0"/>
              <a:t>Most severe cases occur in secondary infections resulting from antibody-dependent enhancement (ABD), a phenomenon whereby pre-existing immunity to a single serotype facilitates infection by a subsequent serotype</a:t>
            </a:r>
          </a:p>
          <a:p>
            <a:r>
              <a:rPr lang="en-US" dirty="0"/>
              <a:t>40% of the world’s population resides in dengue-endemic		   areas</a:t>
            </a:r>
          </a:p>
          <a:p>
            <a:r>
              <a:rPr lang="en-US" dirty="0"/>
              <a:t>Only one licensed vaccine: </a:t>
            </a:r>
            <a:r>
              <a:rPr lang="en-US" dirty="0" err="1"/>
              <a:t>Dengvaxia</a:t>
            </a:r>
            <a:r>
              <a:rPr lang="en-US" dirty="0"/>
              <a:t> (tetravalent vaccine			   which confers immunity to all 4 serotypes simultaneously</a:t>
            </a:r>
          </a:p>
          <a:p>
            <a:pPr lvl="1"/>
            <a:r>
              <a:rPr lang="en-US" dirty="0"/>
              <a:t>Licensed in 2016 but controversy developed after severe cases			    developed in those who were previously naïve in Philippines)</a:t>
            </a:r>
          </a:p>
          <a:p>
            <a:endParaRPr lang="en-US" dirty="0"/>
          </a:p>
        </p:txBody>
      </p:sp>
      <p:pic>
        <p:nvPicPr>
          <p:cNvPr id="13314" name="Picture 2" descr="Photograph of a person's back with the skin exhibiting the characteristic rash of dengue fever">
            <a:extLst>
              <a:ext uri="{FF2B5EF4-FFF2-40B4-BE49-F238E27FC236}">
                <a16:creationId xmlns:a16="http://schemas.microsoft.com/office/drawing/2014/main" id="{C64AEA30-B90F-431D-328B-18BFA9075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5"/>
          <a:stretch/>
        </p:blipFill>
        <p:spPr bwMode="auto">
          <a:xfrm>
            <a:off x="9059768" y="4347240"/>
            <a:ext cx="2827432" cy="23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3A5369-12C2-89D4-F3B1-AA1E39295ECD}"/>
              </a:ext>
            </a:extLst>
          </p:cNvPr>
          <p:cNvSpPr/>
          <p:nvPr/>
        </p:nvSpPr>
        <p:spPr>
          <a:xfrm>
            <a:off x="304800" y="1973943"/>
            <a:ext cx="11698514" cy="237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43178-2F4C-C152-6603-E9D36D96C66E}"/>
              </a:ext>
            </a:extLst>
          </p:cNvPr>
          <p:cNvSpPr/>
          <p:nvPr/>
        </p:nvSpPr>
        <p:spPr>
          <a:xfrm>
            <a:off x="493486" y="4118646"/>
            <a:ext cx="8221568" cy="237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5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6720-7D66-036F-1E33-8A829116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Dengue 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699F4-354B-08EF-4C3E-745F2785C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09896"/>
            <a:ext cx="11125200" cy="5398480"/>
          </a:xfrm>
        </p:spPr>
        <p:txBody>
          <a:bodyPr>
            <a:normAutofit fontScale="92500"/>
          </a:bodyPr>
          <a:lstStyle/>
          <a:p>
            <a:r>
              <a:rPr lang="en-US" dirty="0"/>
              <a:t>Mosquito-borne disease caused by one of four known serotypes of dengue virus (DENV-1, -2,-3,-4)</a:t>
            </a:r>
          </a:p>
          <a:p>
            <a:r>
              <a:rPr lang="en-US" dirty="0"/>
              <a:t>A small proportion of cases develop into dengue </a:t>
            </a:r>
            <a:r>
              <a:rPr lang="en-US" dirty="0" err="1"/>
              <a:t>hemhorrhagic</a:t>
            </a:r>
            <a:r>
              <a:rPr lang="en-US" dirty="0"/>
              <a:t> fever (bleeding, blood plasma leakage) or dengue shock syndrome (dangerously low blood blood pressure)</a:t>
            </a:r>
          </a:p>
          <a:p>
            <a:r>
              <a:rPr lang="en-US" dirty="0"/>
              <a:t>Most severe cases occur in secondary infections resulting from antibody-dependent enhancement (ABD), a phenomenon whereby pre-existing immunity to a single serotype facilitates infection by a subsequent serotype</a:t>
            </a:r>
          </a:p>
          <a:p>
            <a:r>
              <a:rPr lang="en-US" dirty="0"/>
              <a:t>40% of the world’s population resides in dengue-endemic		   areas</a:t>
            </a:r>
          </a:p>
          <a:p>
            <a:r>
              <a:rPr lang="en-US" dirty="0"/>
              <a:t>Only one licensed vaccine: </a:t>
            </a:r>
            <a:r>
              <a:rPr lang="en-US" dirty="0" err="1"/>
              <a:t>Dengvaxia</a:t>
            </a:r>
            <a:r>
              <a:rPr lang="en-US" dirty="0"/>
              <a:t> (tetravalent vaccine			   which confers immunity to all 4 serotypes simultaneously</a:t>
            </a:r>
          </a:p>
          <a:p>
            <a:pPr lvl="1"/>
            <a:r>
              <a:rPr lang="en-US" dirty="0"/>
              <a:t>Licensed in 2016 but controversy developed after severe cases			    developed in those who were previously naïve in Philippines)</a:t>
            </a:r>
          </a:p>
          <a:p>
            <a:endParaRPr lang="en-US" dirty="0"/>
          </a:p>
        </p:txBody>
      </p:sp>
      <p:pic>
        <p:nvPicPr>
          <p:cNvPr id="13314" name="Picture 2" descr="Photograph of a person's back with the skin exhibiting the characteristic rash of dengue fever">
            <a:extLst>
              <a:ext uri="{FF2B5EF4-FFF2-40B4-BE49-F238E27FC236}">
                <a16:creationId xmlns:a16="http://schemas.microsoft.com/office/drawing/2014/main" id="{C64AEA30-B90F-431D-328B-18BFA9075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5"/>
          <a:stretch/>
        </p:blipFill>
        <p:spPr bwMode="auto">
          <a:xfrm>
            <a:off x="9059768" y="4347240"/>
            <a:ext cx="2827432" cy="23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8255DB-6940-785B-97FC-5B1E9250B300}"/>
              </a:ext>
            </a:extLst>
          </p:cNvPr>
          <p:cNvSpPr/>
          <p:nvPr/>
        </p:nvSpPr>
        <p:spPr>
          <a:xfrm>
            <a:off x="304800" y="3164114"/>
            <a:ext cx="11698514" cy="1183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7E144-4D99-C374-0816-F601C5D6397C}"/>
              </a:ext>
            </a:extLst>
          </p:cNvPr>
          <p:cNvSpPr/>
          <p:nvPr/>
        </p:nvSpPr>
        <p:spPr>
          <a:xfrm>
            <a:off x="493486" y="4151512"/>
            <a:ext cx="8221568" cy="2340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83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6720-7D66-036F-1E33-8A829116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Dengue 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699F4-354B-08EF-4C3E-745F2785C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09896"/>
            <a:ext cx="11125200" cy="5398480"/>
          </a:xfrm>
        </p:spPr>
        <p:txBody>
          <a:bodyPr>
            <a:normAutofit fontScale="92500"/>
          </a:bodyPr>
          <a:lstStyle/>
          <a:p>
            <a:r>
              <a:rPr lang="en-US" dirty="0"/>
              <a:t>Mosquito-borne disease caused by one of four known serotypes of dengue virus (DENV-1, -2,-3,-4)</a:t>
            </a:r>
          </a:p>
          <a:p>
            <a:r>
              <a:rPr lang="en-US" dirty="0"/>
              <a:t>A small proportion of cases develop into dengue </a:t>
            </a:r>
            <a:r>
              <a:rPr lang="en-US" dirty="0" err="1"/>
              <a:t>hemhorrhagic</a:t>
            </a:r>
            <a:r>
              <a:rPr lang="en-US" dirty="0"/>
              <a:t> fever (bleeding, blood plasma leakage) or dengue shock syndrome (dangerously low blood blood pressure)</a:t>
            </a:r>
          </a:p>
          <a:p>
            <a:r>
              <a:rPr lang="en-US" dirty="0"/>
              <a:t>Most severe cases occur in secondary infections resulting from antibody-dependent enhancement (ABD), a phenomenon whereby pre-existing immunity to a single serotype facilitates infection by a subsequent serotype</a:t>
            </a:r>
          </a:p>
          <a:p>
            <a:r>
              <a:rPr lang="en-US" dirty="0"/>
              <a:t>40% of the world’s population resides in dengue-endemic		   areas</a:t>
            </a:r>
          </a:p>
          <a:p>
            <a:r>
              <a:rPr lang="en-US" dirty="0"/>
              <a:t>Only one licensed vaccine: </a:t>
            </a:r>
            <a:r>
              <a:rPr lang="en-US" dirty="0" err="1"/>
              <a:t>Dengvaxia</a:t>
            </a:r>
            <a:r>
              <a:rPr lang="en-US" dirty="0"/>
              <a:t> (tetravalent vaccine			   which confers immunity to all 4 serotypes simultaneously</a:t>
            </a:r>
          </a:p>
          <a:p>
            <a:pPr lvl="1"/>
            <a:r>
              <a:rPr lang="en-US" dirty="0"/>
              <a:t>Licensed in 2016 but controversy developed after severe cases			    developed in those who were previously naïve in Philippines)</a:t>
            </a:r>
          </a:p>
          <a:p>
            <a:endParaRPr lang="en-US" dirty="0"/>
          </a:p>
        </p:txBody>
      </p:sp>
      <p:pic>
        <p:nvPicPr>
          <p:cNvPr id="13314" name="Picture 2" descr="Photograph of a person's back with the skin exhibiting the characteristic rash of dengue fever">
            <a:extLst>
              <a:ext uri="{FF2B5EF4-FFF2-40B4-BE49-F238E27FC236}">
                <a16:creationId xmlns:a16="http://schemas.microsoft.com/office/drawing/2014/main" id="{C64AEA30-B90F-431D-328B-18BFA9075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5"/>
          <a:stretch/>
        </p:blipFill>
        <p:spPr bwMode="auto">
          <a:xfrm>
            <a:off x="9059768" y="4347240"/>
            <a:ext cx="2827432" cy="23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913A5A-45FB-96FD-E827-81F722D6691B}"/>
              </a:ext>
            </a:extLst>
          </p:cNvPr>
          <p:cNvSpPr/>
          <p:nvPr/>
        </p:nvSpPr>
        <p:spPr>
          <a:xfrm>
            <a:off x="493486" y="4347240"/>
            <a:ext cx="8221568" cy="2144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54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6720-7D66-036F-1E33-8A829116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Dengue 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699F4-354B-08EF-4C3E-745F2785C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09896"/>
            <a:ext cx="11125200" cy="5398480"/>
          </a:xfrm>
        </p:spPr>
        <p:txBody>
          <a:bodyPr>
            <a:normAutofit fontScale="92500"/>
          </a:bodyPr>
          <a:lstStyle/>
          <a:p>
            <a:r>
              <a:rPr lang="en-US" dirty="0"/>
              <a:t>Mosquito-borne disease caused by one of four known serotypes of dengue virus (DENV-1, -2,-3,-4)</a:t>
            </a:r>
          </a:p>
          <a:p>
            <a:r>
              <a:rPr lang="en-US" dirty="0"/>
              <a:t>A small proportion of cases develop into dengue </a:t>
            </a:r>
            <a:r>
              <a:rPr lang="en-US" dirty="0" err="1"/>
              <a:t>hemhorrhagic</a:t>
            </a:r>
            <a:r>
              <a:rPr lang="en-US" dirty="0"/>
              <a:t> fever (bleeding, blood plasma leakage) or dengue shock syndrome (dangerously low blood blood pressure)</a:t>
            </a:r>
          </a:p>
          <a:p>
            <a:r>
              <a:rPr lang="en-US" dirty="0"/>
              <a:t>Most severe cases occur in secondary infections resulting from antibody-dependent enhancement (ABD), a phenomenon whereby pre-existing immunity to a single serotype facilitates infection by a subsequent serotype</a:t>
            </a:r>
          </a:p>
          <a:p>
            <a:r>
              <a:rPr lang="en-US" dirty="0"/>
              <a:t>40% of the world’s population resides in dengue-endemic		   areas</a:t>
            </a:r>
          </a:p>
          <a:p>
            <a:r>
              <a:rPr lang="en-US" dirty="0"/>
              <a:t>Only one licensed vaccine: </a:t>
            </a:r>
            <a:r>
              <a:rPr lang="en-US" dirty="0" err="1"/>
              <a:t>Dengvaxia</a:t>
            </a:r>
            <a:r>
              <a:rPr lang="en-US" dirty="0"/>
              <a:t> (tetravalent vaccine			   which confers immunity to all 4 serotypes simultaneously</a:t>
            </a:r>
          </a:p>
          <a:p>
            <a:pPr lvl="1"/>
            <a:r>
              <a:rPr lang="en-US" dirty="0"/>
              <a:t>Licensed in 2016 but controversy developed after severe cases			    developed in those who were previously naïve in Philippines)</a:t>
            </a:r>
          </a:p>
          <a:p>
            <a:endParaRPr lang="en-US" dirty="0"/>
          </a:p>
        </p:txBody>
      </p:sp>
      <p:pic>
        <p:nvPicPr>
          <p:cNvPr id="13314" name="Picture 2" descr="Photograph of a person's back with the skin exhibiting the characteristic rash of dengue fever">
            <a:extLst>
              <a:ext uri="{FF2B5EF4-FFF2-40B4-BE49-F238E27FC236}">
                <a16:creationId xmlns:a16="http://schemas.microsoft.com/office/drawing/2014/main" id="{C64AEA30-B90F-431D-328B-18BFA9075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5"/>
          <a:stretch/>
        </p:blipFill>
        <p:spPr bwMode="auto">
          <a:xfrm>
            <a:off x="9059768" y="4347240"/>
            <a:ext cx="2827432" cy="23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913A5A-45FB-96FD-E827-81F722D6691B}"/>
              </a:ext>
            </a:extLst>
          </p:cNvPr>
          <p:cNvSpPr/>
          <p:nvPr/>
        </p:nvSpPr>
        <p:spPr>
          <a:xfrm>
            <a:off x="493486" y="4847771"/>
            <a:ext cx="8221568" cy="1644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26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6720-7D66-036F-1E33-8A829116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1325563"/>
          </a:xfrm>
        </p:spPr>
        <p:txBody>
          <a:bodyPr/>
          <a:lstStyle/>
          <a:p>
            <a:r>
              <a:rPr lang="en-US" dirty="0"/>
              <a:t>Dengue fever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699F4-354B-08EF-4C3E-745F2785C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09896"/>
            <a:ext cx="11125200" cy="5398480"/>
          </a:xfrm>
        </p:spPr>
        <p:txBody>
          <a:bodyPr>
            <a:normAutofit fontScale="92500"/>
          </a:bodyPr>
          <a:lstStyle/>
          <a:p>
            <a:r>
              <a:rPr lang="en-US" dirty="0"/>
              <a:t>Mosquito-borne disease caused by one of four known serotypes of dengue virus (DENV-1, -2,-3,-4)</a:t>
            </a:r>
          </a:p>
          <a:p>
            <a:r>
              <a:rPr lang="en-US" dirty="0"/>
              <a:t>A small proportion of cases develop into dengue </a:t>
            </a:r>
            <a:r>
              <a:rPr lang="en-US" dirty="0" err="1"/>
              <a:t>hemhorrhagic</a:t>
            </a:r>
            <a:r>
              <a:rPr lang="en-US" dirty="0"/>
              <a:t> fever (bleeding, blood plasma leakage) or dengue shock syndrome (dangerously low blood blood pressure)</a:t>
            </a:r>
          </a:p>
          <a:p>
            <a:r>
              <a:rPr lang="en-US" dirty="0"/>
              <a:t>Most severe cases occur in secondary infections resulting from antibody-dependent enhancement (ABD), a phenomenon whereby pre-existing immunity to a single serotype facilitates infection by a subsequent serotype</a:t>
            </a:r>
          </a:p>
          <a:p>
            <a:r>
              <a:rPr lang="en-US" dirty="0"/>
              <a:t>40% of the world’s population resides in dengue-endemic		   areas</a:t>
            </a:r>
          </a:p>
          <a:p>
            <a:r>
              <a:rPr lang="en-US" dirty="0"/>
              <a:t>Only one licensed vaccine: </a:t>
            </a:r>
            <a:r>
              <a:rPr lang="en-US" dirty="0" err="1"/>
              <a:t>Dengvaxia</a:t>
            </a:r>
            <a:r>
              <a:rPr lang="en-US" dirty="0"/>
              <a:t> (tetravalent vaccine			   which confers immunity to all 4 serotypes simultaneously</a:t>
            </a:r>
          </a:p>
          <a:p>
            <a:pPr lvl="1"/>
            <a:r>
              <a:rPr lang="en-US" dirty="0"/>
              <a:t>Licensed in 2016 but controversy developed after severe cases			    developed in those who were previously naïve in Philippines)</a:t>
            </a:r>
          </a:p>
          <a:p>
            <a:endParaRPr lang="en-US" dirty="0"/>
          </a:p>
        </p:txBody>
      </p:sp>
      <p:pic>
        <p:nvPicPr>
          <p:cNvPr id="13314" name="Picture 2" descr="Photograph of a person's back with the skin exhibiting the characteristic rash of dengue fever">
            <a:extLst>
              <a:ext uri="{FF2B5EF4-FFF2-40B4-BE49-F238E27FC236}">
                <a16:creationId xmlns:a16="http://schemas.microsoft.com/office/drawing/2014/main" id="{C64AEA30-B90F-431D-328B-18BFA9075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5"/>
          <a:stretch/>
        </p:blipFill>
        <p:spPr bwMode="auto">
          <a:xfrm>
            <a:off x="9059768" y="4347240"/>
            <a:ext cx="2827432" cy="23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704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7DE4D0DD-1EAC-7A55-C616-5F01D1A21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854" y="76200"/>
            <a:ext cx="5724291" cy="670560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59A01D-6B96-C814-123A-5001337089DE}"/>
              </a:ext>
            </a:extLst>
          </p:cNvPr>
          <p:cNvSpPr txBox="1">
            <a:spLocks/>
          </p:cNvSpPr>
          <p:nvPr/>
        </p:nvSpPr>
        <p:spPr>
          <a:xfrm>
            <a:off x="55865" y="76200"/>
            <a:ext cx="6040134" cy="2200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Modeling dengue 	</a:t>
            </a:r>
          </a:p>
          <a:p>
            <a:r>
              <a:rPr lang="en-US" sz="4800" dirty="0"/>
              <a:t>(at its most </a:t>
            </a:r>
          </a:p>
          <a:p>
            <a:r>
              <a:rPr lang="en-US" sz="4800" dirty="0"/>
              <a:t>complex!)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E9690A-5652-D727-2405-E3B2A00C3470}"/>
              </a:ext>
            </a:extLst>
          </p:cNvPr>
          <p:cNvSpPr txBox="1"/>
          <p:nvPr/>
        </p:nvSpPr>
        <p:spPr>
          <a:xfrm>
            <a:off x="9179858" y="6453294"/>
            <a:ext cx="29533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Alexander et al. 2021</a:t>
            </a:r>
            <a:r>
              <a:rPr lang="en-US" dirty="0">
                <a:cs typeface="Franklin Gothic Medium"/>
              </a:rPr>
              <a:t>. </a:t>
            </a:r>
            <a:r>
              <a:rPr lang="en-US" i="1" dirty="0">
                <a:cs typeface="Franklin Gothic Medium"/>
              </a:rPr>
              <a:t>PNAS.</a:t>
            </a:r>
          </a:p>
        </p:txBody>
      </p:sp>
    </p:spTree>
    <p:extLst>
      <p:ext uri="{BB962C8B-B14F-4D97-AF65-F5344CB8AC3E}">
        <p14:creationId xmlns:p14="http://schemas.microsoft.com/office/powerpoint/2010/main" val="1947369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56A118AB-2039-927F-2D0F-CB64C58A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420572"/>
            <a:ext cx="10311677" cy="42286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A8A1EE-4956-F292-148E-AFC483E5DC8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Global distribution of </a:t>
            </a:r>
            <a:r>
              <a:rPr lang="en-US" sz="3300" i="1" dirty="0">
                <a:latin typeface="+mn-lt"/>
              </a:rPr>
              <a:t>Aedes aegypti</a:t>
            </a:r>
            <a:endParaRPr lang="en-US" sz="33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DD4FF-E9FA-FC89-144C-44669AC4D92D}"/>
              </a:ext>
            </a:extLst>
          </p:cNvPr>
          <p:cNvSpPr txBox="1"/>
          <p:nvPr/>
        </p:nvSpPr>
        <p:spPr>
          <a:xfrm>
            <a:off x="9933092" y="6437868"/>
            <a:ext cx="2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Kraemer et al. 2015</a:t>
            </a:r>
          </a:p>
        </p:txBody>
      </p:sp>
    </p:spTree>
    <p:extLst>
      <p:ext uri="{BB962C8B-B14F-4D97-AF65-F5344CB8AC3E}">
        <p14:creationId xmlns:p14="http://schemas.microsoft.com/office/powerpoint/2010/main" val="2854983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56A118AB-2039-927F-2D0F-CB64C58A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420572"/>
            <a:ext cx="10311677" cy="42286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A8A1EE-4956-F292-148E-AFC483E5DC8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Global distribution of </a:t>
            </a:r>
            <a:r>
              <a:rPr lang="en-US" sz="3300" i="1" dirty="0">
                <a:latin typeface="+mn-lt"/>
              </a:rPr>
              <a:t>Aedes albopictus</a:t>
            </a:r>
            <a:endParaRPr lang="en-US" sz="33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DD4FF-E9FA-FC89-144C-44669AC4D92D}"/>
              </a:ext>
            </a:extLst>
          </p:cNvPr>
          <p:cNvSpPr txBox="1"/>
          <p:nvPr/>
        </p:nvSpPr>
        <p:spPr>
          <a:xfrm>
            <a:off x="9933092" y="6437868"/>
            <a:ext cx="2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Kraemer et al. 2015</a:t>
            </a:r>
          </a:p>
        </p:txBody>
      </p:sp>
    </p:spTree>
    <p:extLst>
      <p:ext uri="{BB962C8B-B14F-4D97-AF65-F5344CB8AC3E}">
        <p14:creationId xmlns:p14="http://schemas.microsoft.com/office/powerpoint/2010/main" val="19529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Malaria</a:t>
            </a:r>
            <a:r>
              <a:rPr lang="en-US" sz="2600" dirty="0">
                <a:effectLst/>
                <a:cs typeface="Calibri" panose="020F0502020204030204" pitchFamily="34" charset="0"/>
              </a:rPr>
              <a:t>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302887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map of the world with different countries/regions&#10;&#10;Description automatically generated">
            <a:extLst>
              <a:ext uri="{FF2B5EF4-FFF2-40B4-BE49-F238E27FC236}">
                <a16:creationId xmlns:a16="http://schemas.microsoft.com/office/drawing/2014/main" id="{EC1FBA3B-77A9-52F7-C1D7-3DAAADFE9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56" y="0"/>
            <a:ext cx="5718221" cy="650343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7097CD-8D0C-F358-23AD-4900F04431E9}"/>
              </a:ext>
            </a:extLst>
          </p:cNvPr>
          <p:cNvSpPr txBox="1">
            <a:spLocks/>
          </p:cNvSpPr>
          <p:nvPr/>
        </p:nvSpPr>
        <p:spPr>
          <a:xfrm>
            <a:off x="6506576" y="1446488"/>
            <a:ext cx="5066300" cy="2533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Detailed probability of occurrence of </a:t>
            </a:r>
            <a:r>
              <a:rPr lang="en-US" sz="3000" i="1" dirty="0">
                <a:latin typeface="+mn-lt"/>
              </a:rPr>
              <a:t>Aedes albopictus </a:t>
            </a:r>
            <a:r>
              <a:rPr lang="en-US" sz="3000" dirty="0">
                <a:latin typeface="+mn-lt"/>
              </a:rPr>
              <a:t>in Europe and US, areas where the mosquito is most rapidly expanding its range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AFF6D-2F57-AAF7-0382-6E0536C8F35C}"/>
              </a:ext>
            </a:extLst>
          </p:cNvPr>
          <p:cNvSpPr txBox="1"/>
          <p:nvPr/>
        </p:nvSpPr>
        <p:spPr>
          <a:xfrm>
            <a:off x="9933092" y="6437868"/>
            <a:ext cx="2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Kraemer et al. 2015</a:t>
            </a:r>
          </a:p>
        </p:txBody>
      </p:sp>
    </p:spTree>
    <p:extLst>
      <p:ext uri="{BB962C8B-B14F-4D97-AF65-F5344CB8AC3E}">
        <p14:creationId xmlns:p14="http://schemas.microsoft.com/office/powerpoint/2010/main" val="4173199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A225-3991-ADB2-10B3-46262C9C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16F79302-8E1E-E435-AA77-8C7E343B7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76" y="0"/>
            <a:ext cx="9702617" cy="6848907"/>
          </a:xfrm>
        </p:spPr>
      </p:pic>
    </p:spTree>
    <p:extLst>
      <p:ext uri="{BB962C8B-B14F-4D97-AF65-F5344CB8AC3E}">
        <p14:creationId xmlns:p14="http://schemas.microsoft.com/office/powerpoint/2010/main" val="321141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Plague</a:t>
            </a:r>
            <a:r>
              <a:rPr lang="en-US" sz="2600" dirty="0">
                <a:effectLst/>
                <a:cs typeface="Calibri" panose="020F0502020204030204" pitchFamily="34" charset="0"/>
              </a:rPr>
              <a:t>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756621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Plague</a:t>
            </a:r>
            <a:r>
              <a:rPr lang="en-US" sz="2600" dirty="0">
                <a:effectLst/>
                <a:cs typeface="Calibri" panose="020F0502020204030204" pitchFamily="34" charset="0"/>
              </a:rPr>
              <a:t>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9F98A9-B4B0-E6BE-76E2-BAF2001AAF29}"/>
              </a:ext>
            </a:extLst>
          </p:cNvPr>
          <p:cNvSpPr txBox="1">
            <a:spLocks/>
          </p:cNvSpPr>
          <p:nvPr/>
        </p:nvSpPr>
        <p:spPr>
          <a:xfrm>
            <a:off x="8626415" y="6084441"/>
            <a:ext cx="3582838" cy="7304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</a:rPr>
              <a:t>Plague is BOTH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vector-borne</a:t>
            </a:r>
            <a:r>
              <a:rPr lang="en-US" b="1" dirty="0">
                <a:latin typeface="+mn-lt"/>
              </a:rPr>
              <a:t> and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zoonotic</a:t>
            </a:r>
            <a:r>
              <a:rPr lang="en-US" b="1" dirty="0">
                <a:latin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0507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C9DD-2F0C-32DA-55D2-4B23D6A4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415E3-E3CB-9C6F-AE41-4ACF29AAC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14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987B939-E8AF-BEAA-ED19-DA53CA2B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t="49470" r="7434" b="4087"/>
          <a:stretch/>
        </p:blipFill>
        <p:spPr bwMode="auto">
          <a:xfrm>
            <a:off x="76030" y="3767247"/>
            <a:ext cx="4848047" cy="24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B644265-BC26-3447-8441-C18F8509C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r="7433" b="49470"/>
          <a:stretch/>
        </p:blipFill>
        <p:spPr bwMode="auto">
          <a:xfrm>
            <a:off x="10868" y="1254686"/>
            <a:ext cx="4715774" cy="27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32C5D8-3FDF-B7E8-B2EF-E7DD92767217}"/>
              </a:ext>
            </a:extLst>
          </p:cNvPr>
          <p:cNvSpPr txBox="1">
            <a:spLocks/>
          </p:cNvSpPr>
          <p:nvPr/>
        </p:nvSpPr>
        <p:spPr>
          <a:xfrm>
            <a:off x="62133" y="3822866"/>
            <a:ext cx="4861944" cy="3386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vivax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44CB2E-6BEF-CD61-09D0-507B72764961}"/>
              </a:ext>
            </a:extLst>
          </p:cNvPr>
          <p:cNvSpPr txBox="1">
            <a:spLocks/>
          </p:cNvSpPr>
          <p:nvPr/>
        </p:nvSpPr>
        <p:spPr>
          <a:xfrm>
            <a:off x="10870" y="1248063"/>
            <a:ext cx="4715772" cy="3386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falciparum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40821-759C-B676-0E27-011398151F9D}"/>
              </a:ext>
            </a:extLst>
          </p:cNvPr>
          <p:cNvSpPr/>
          <p:nvPr/>
        </p:nvSpPr>
        <p:spPr>
          <a:xfrm>
            <a:off x="76030" y="1394575"/>
            <a:ext cx="245389" cy="33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A30EE-655C-A8E4-6BF1-34B33A3BF3E3}"/>
              </a:ext>
            </a:extLst>
          </p:cNvPr>
          <p:cNvSpPr txBox="1"/>
          <p:nvPr/>
        </p:nvSpPr>
        <p:spPr>
          <a:xfrm>
            <a:off x="2208361" y="0"/>
            <a:ext cx="998363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DDCAF189-C1FF-DB94-F69B-7F0AEA9D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6" y="1394575"/>
            <a:ext cx="6349860" cy="50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26FA-7C47-7450-E9A2-F82A30BF90DE}"/>
              </a:ext>
            </a:extLst>
          </p:cNvPr>
          <p:cNvSpPr txBox="1"/>
          <p:nvPr/>
        </p:nvSpPr>
        <p:spPr>
          <a:xfrm>
            <a:off x="0" y="6494301"/>
            <a:ext cx="414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Guerra et al. 2006. </a:t>
            </a:r>
            <a:r>
              <a:rPr lang="en-US" i="1" dirty="0">
                <a:cs typeface="Franklin Gothic Medium"/>
              </a:rPr>
              <a:t>Trends in Parasitology</a:t>
            </a:r>
          </a:p>
        </p:txBody>
      </p:sp>
    </p:spTree>
    <p:extLst>
      <p:ext uri="{BB962C8B-B14F-4D97-AF65-F5344CB8AC3E}">
        <p14:creationId xmlns:p14="http://schemas.microsoft.com/office/powerpoint/2010/main" val="229191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987B939-E8AF-BEAA-ED19-DA53CA2B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t="49470" r="7434" b="4087"/>
          <a:stretch/>
        </p:blipFill>
        <p:spPr bwMode="auto">
          <a:xfrm>
            <a:off x="76030" y="3767247"/>
            <a:ext cx="4848047" cy="24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B644265-BC26-3447-8441-C18F8509C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r="7433" b="49470"/>
          <a:stretch/>
        </p:blipFill>
        <p:spPr bwMode="auto">
          <a:xfrm>
            <a:off x="10868" y="1254686"/>
            <a:ext cx="4715774" cy="27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32C5D8-3FDF-B7E8-B2EF-E7DD92767217}"/>
              </a:ext>
            </a:extLst>
          </p:cNvPr>
          <p:cNvSpPr txBox="1">
            <a:spLocks/>
          </p:cNvSpPr>
          <p:nvPr/>
        </p:nvSpPr>
        <p:spPr>
          <a:xfrm>
            <a:off x="62133" y="3822866"/>
            <a:ext cx="4861944" cy="3386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vivax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44CB2E-6BEF-CD61-09D0-507B72764961}"/>
              </a:ext>
            </a:extLst>
          </p:cNvPr>
          <p:cNvSpPr txBox="1">
            <a:spLocks/>
          </p:cNvSpPr>
          <p:nvPr/>
        </p:nvSpPr>
        <p:spPr>
          <a:xfrm>
            <a:off x="10870" y="1248063"/>
            <a:ext cx="4715772" cy="3386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falciparum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40821-759C-B676-0E27-011398151F9D}"/>
              </a:ext>
            </a:extLst>
          </p:cNvPr>
          <p:cNvSpPr/>
          <p:nvPr/>
        </p:nvSpPr>
        <p:spPr>
          <a:xfrm>
            <a:off x="76030" y="1394575"/>
            <a:ext cx="245389" cy="33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A30EE-655C-A8E4-6BF1-34B33A3BF3E3}"/>
              </a:ext>
            </a:extLst>
          </p:cNvPr>
          <p:cNvSpPr txBox="1"/>
          <p:nvPr/>
        </p:nvSpPr>
        <p:spPr>
          <a:xfrm>
            <a:off x="2208361" y="0"/>
            <a:ext cx="998363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DDCAF189-C1FF-DB94-F69B-7F0AEA9D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6" y="1394575"/>
            <a:ext cx="6349860" cy="50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26FA-7C47-7450-E9A2-F82A30BF90DE}"/>
              </a:ext>
            </a:extLst>
          </p:cNvPr>
          <p:cNvSpPr txBox="1"/>
          <p:nvPr/>
        </p:nvSpPr>
        <p:spPr>
          <a:xfrm>
            <a:off x="0" y="6494301"/>
            <a:ext cx="414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Guerra et al. 2006. </a:t>
            </a:r>
            <a:r>
              <a:rPr lang="en-US" i="1" dirty="0">
                <a:cs typeface="Franklin Gothic Medium"/>
              </a:rPr>
              <a:t>Trends in Parasitology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D771B-8E8B-6E1E-936C-57B53C59E407}"/>
              </a:ext>
            </a:extLst>
          </p:cNvPr>
          <p:cNvSpPr txBox="1"/>
          <p:nvPr/>
        </p:nvSpPr>
        <p:spPr>
          <a:xfrm>
            <a:off x="2612750" y="5386665"/>
            <a:ext cx="4607349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Plasmodium</a:t>
            </a:r>
            <a:r>
              <a:rPr lang="en-US" sz="2200" b="1" i="1" dirty="0">
                <a:solidFill>
                  <a:srgbClr val="000000"/>
                </a:solidFill>
              </a:rPr>
              <a:t> parasites time RBC bursting such that they are at peak blood stage circulation when mosquito vectors are feeding at dusk!</a:t>
            </a:r>
            <a:endParaRPr lang="en-US" sz="2200" b="1" i="1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83EA41-692F-94F1-A165-E0021599DC89}"/>
              </a:ext>
            </a:extLst>
          </p:cNvPr>
          <p:cNvCxnSpPr>
            <a:cxnSpLocks/>
          </p:cNvCxnSpPr>
          <p:nvPr/>
        </p:nvCxnSpPr>
        <p:spPr>
          <a:xfrm flipV="1">
            <a:off x="6937718" y="5747451"/>
            <a:ext cx="664444" cy="34505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8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pic>
        <p:nvPicPr>
          <p:cNvPr id="27656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FB010121-16C3-F8A3-5853-56B14C533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3931"/>
          <a:stretch/>
        </p:blipFill>
        <p:spPr bwMode="auto">
          <a:xfrm>
            <a:off x="1226144" y="1849511"/>
            <a:ext cx="10369196" cy="484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92354-FF00-4194-56E6-19EA6065F0C5}"/>
              </a:ext>
            </a:extLst>
          </p:cNvPr>
          <p:cNvSpPr txBox="1"/>
          <p:nvPr/>
        </p:nvSpPr>
        <p:spPr>
          <a:xfrm>
            <a:off x="9161252" y="6453294"/>
            <a:ext cx="2971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Kiszewksi</a:t>
            </a:r>
            <a:r>
              <a:rPr lang="en-US" dirty="0">
                <a:cs typeface="Franklin Gothic Medium"/>
              </a:rPr>
              <a:t> et al. 2004. </a:t>
            </a:r>
            <a:r>
              <a:rPr lang="en-US" i="1" dirty="0">
                <a:cs typeface="Franklin Gothic Medium"/>
              </a:rPr>
              <a:t>ASTMH.</a:t>
            </a:r>
          </a:p>
        </p:txBody>
      </p:sp>
      <p:pic>
        <p:nvPicPr>
          <p:cNvPr id="7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8EB5671B-F84D-704D-177F-9A8EAF09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67956" r="6495"/>
          <a:stretch/>
        </p:blipFill>
        <p:spPr bwMode="auto">
          <a:xfrm>
            <a:off x="24271" y="5693435"/>
            <a:ext cx="4593772" cy="116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CA75D-5F6E-0A32-669B-D9BA14A70A6D}"/>
              </a:ext>
            </a:extLst>
          </p:cNvPr>
          <p:cNvSpPr txBox="1"/>
          <p:nvPr/>
        </p:nvSpPr>
        <p:spPr>
          <a:xfrm>
            <a:off x="2208361" y="0"/>
            <a:ext cx="9983639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&gt;400 global species of </a:t>
            </a:r>
            <a:r>
              <a:rPr lang="en-US" sz="2200" b="1" i="1" dirty="0">
                <a:solidFill>
                  <a:srgbClr val="C00000"/>
                </a:solidFill>
              </a:rPr>
              <a:t>Anopheles </a:t>
            </a:r>
            <a:r>
              <a:rPr lang="en-US" sz="2200" b="1" dirty="0">
                <a:solidFill>
                  <a:srgbClr val="C00000"/>
                </a:solidFill>
              </a:rPr>
              <a:t>mosquito</a:t>
            </a:r>
            <a:r>
              <a:rPr lang="en-US" sz="2200" dirty="0">
                <a:solidFill>
                  <a:srgbClr val="000000"/>
                </a:solidFill>
              </a:rPr>
              <a:t>, &gt;100 that can transmit human malaria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effectLst/>
              </a:rPr>
              <a:t>~30-40 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Anopheles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spp</a:t>
            </a:r>
            <a:r>
              <a:rPr lang="en-US" sz="2200" dirty="0">
                <a:solidFill>
                  <a:srgbClr val="000000"/>
                </a:solidFill>
              </a:rPr>
              <a:t>.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most commonly implicated in </a:t>
            </a:r>
            <a:r>
              <a:rPr lang="en-US" sz="2200" dirty="0">
                <a:solidFill>
                  <a:srgbClr val="000000"/>
                </a:solidFill>
              </a:rPr>
              <a:t>human malaria transmission!</a:t>
            </a:r>
            <a:endParaRPr lang="en-US" sz="2200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1748" name="Picture 4" descr="Anopheles gambiae - Entomology Today">
            <a:extLst>
              <a:ext uri="{FF2B5EF4-FFF2-40B4-BE49-F238E27FC236}">
                <a16:creationId xmlns:a16="http://schemas.microsoft.com/office/drawing/2014/main" id="{7274F013-9CBB-B12F-A385-E83237DE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" y="4005285"/>
            <a:ext cx="2298405" cy="15214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3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pic>
        <p:nvPicPr>
          <p:cNvPr id="27656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FB010121-16C3-F8A3-5853-56B14C533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3931"/>
          <a:stretch/>
        </p:blipFill>
        <p:spPr bwMode="auto">
          <a:xfrm>
            <a:off x="1226144" y="1849511"/>
            <a:ext cx="10369196" cy="484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92354-FF00-4194-56E6-19EA6065F0C5}"/>
              </a:ext>
            </a:extLst>
          </p:cNvPr>
          <p:cNvSpPr txBox="1"/>
          <p:nvPr/>
        </p:nvSpPr>
        <p:spPr>
          <a:xfrm>
            <a:off x="9161252" y="6453294"/>
            <a:ext cx="2971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Kiszewksi</a:t>
            </a:r>
            <a:r>
              <a:rPr lang="en-US" dirty="0">
                <a:cs typeface="Franklin Gothic Medium"/>
              </a:rPr>
              <a:t> et al. 2004. </a:t>
            </a:r>
            <a:r>
              <a:rPr lang="en-US" i="1" dirty="0">
                <a:cs typeface="Franklin Gothic Medium"/>
              </a:rPr>
              <a:t>ASTMH.</a:t>
            </a:r>
          </a:p>
        </p:txBody>
      </p:sp>
      <p:pic>
        <p:nvPicPr>
          <p:cNvPr id="7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8EB5671B-F84D-704D-177F-9A8EAF09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67956" r="6495"/>
          <a:stretch/>
        </p:blipFill>
        <p:spPr bwMode="auto">
          <a:xfrm>
            <a:off x="24271" y="5693435"/>
            <a:ext cx="4593772" cy="116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CA75D-5F6E-0A32-669B-D9BA14A70A6D}"/>
              </a:ext>
            </a:extLst>
          </p:cNvPr>
          <p:cNvSpPr txBox="1"/>
          <p:nvPr/>
        </p:nvSpPr>
        <p:spPr>
          <a:xfrm>
            <a:off x="2208361" y="0"/>
            <a:ext cx="9983639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&gt;400 global species of </a:t>
            </a:r>
            <a:r>
              <a:rPr lang="en-US" sz="2200" b="1" i="1" dirty="0">
                <a:solidFill>
                  <a:srgbClr val="C00000"/>
                </a:solidFill>
              </a:rPr>
              <a:t>Anopheles </a:t>
            </a:r>
            <a:r>
              <a:rPr lang="en-US" sz="2200" b="1" dirty="0">
                <a:solidFill>
                  <a:srgbClr val="C00000"/>
                </a:solidFill>
              </a:rPr>
              <a:t>mosquito</a:t>
            </a:r>
            <a:r>
              <a:rPr lang="en-US" sz="2200" dirty="0">
                <a:solidFill>
                  <a:srgbClr val="000000"/>
                </a:solidFill>
              </a:rPr>
              <a:t>, &gt;100 that can transmit human malaria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effectLst/>
              </a:rPr>
              <a:t>~30-40 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Anopheles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spp</a:t>
            </a:r>
            <a:r>
              <a:rPr lang="en-US" sz="2200" dirty="0">
                <a:solidFill>
                  <a:srgbClr val="000000"/>
                </a:solidFill>
              </a:rPr>
              <a:t>.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most commonly implicated in </a:t>
            </a:r>
            <a:r>
              <a:rPr lang="en-US" sz="2200" dirty="0">
                <a:solidFill>
                  <a:srgbClr val="000000"/>
                </a:solidFill>
              </a:rPr>
              <a:t>human malaria transmission!</a:t>
            </a:r>
            <a:endParaRPr lang="en-US" sz="2200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1748" name="Picture 4" descr="Anopheles gambiae - Entomology Today">
            <a:extLst>
              <a:ext uri="{FF2B5EF4-FFF2-40B4-BE49-F238E27FC236}">
                <a16:creationId xmlns:a16="http://schemas.microsoft.com/office/drawing/2014/main" id="{7274F013-9CBB-B12F-A385-E83237DE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" y="4005285"/>
            <a:ext cx="2298405" cy="15214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F1722-2C18-030E-31B2-D9554ED8E2FF}"/>
              </a:ext>
            </a:extLst>
          </p:cNvPr>
          <p:cNvSpPr txBox="1"/>
          <p:nvPr/>
        </p:nvSpPr>
        <p:spPr>
          <a:xfrm>
            <a:off x="47979" y="3235844"/>
            <a:ext cx="516237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Only female mosquitoes feed on blood!</a:t>
            </a:r>
          </a:p>
          <a:p>
            <a:r>
              <a:rPr lang="en-US" sz="2200" b="1" i="0" dirty="0">
                <a:solidFill>
                  <a:srgbClr val="000000"/>
                </a:solidFill>
                <a:effectLst/>
              </a:rPr>
              <a:t>Male mosquitoes feed on plant nectar.</a:t>
            </a:r>
          </a:p>
        </p:txBody>
      </p:sp>
    </p:spTree>
    <p:extLst>
      <p:ext uri="{BB962C8B-B14F-4D97-AF65-F5344CB8AC3E}">
        <p14:creationId xmlns:p14="http://schemas.microsoft.com/office/powerpoint/2010/main" val="372489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Previous prevalence of malaria world map">
            <a:extLst>
              <a:ext uri="{FF2B5EF4-FFF2-40B4-BE49-F238E27FC236}">
                <a16:creationId xmlns:a16="http://schemas.microsoft.com/office/drawing/2014/main" id="{36A7F370-41B2-CDDB-4CC1-37DDE82505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1" b="6421"/>
          <a:stretch/>
        </p:blipFill>
        <p:spPr bwMode="auto">
          <a:xfrm>
            <a:off x="310350" y="1656273"/>
            <a:ext cx="11081288" cy="41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B195A9-1F31-BCCD-0557-C956F1CDAD05}"/>
              </a:ext>
            </a:extLst>
          </p:cNvPr>
          <p:cNvSpPr txBox="1">
            <a:spLocks/>
          </p:cNvSpPr>
          <p:nvPr/>
        </p:nvSpPr>
        <p:spPr>
          <a:xfrm>
            <a:off x="1870323" y="142534"/>
            <a:ext cx="8212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has been eliminated from many regions where it was previously endemic, including the US.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868FB-67C4-661A-BBD8-82EC18D42945}"/>
              </a:ext>
            </a:extLst>
          </p:cNvPr>
          <p:cNvSpPr txBox="1"/>
          <p:nvPr/>
        </p:nvSpPr>
        <p:spPr>
          <a:xfrm>
            <a:off x="1052423" y="5784294"/>
            <a:ext cx="954081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0" i="0" dirty="0">
                <a:solidFill>
                  <a:srgbClr val="000000"/>
                </a:solidFill>
                <a:effectLst/>
              </a:rPr>
              <a:t>Still one of the leading causes of child mortality globally – responsible for about half a million childhood deaths a year, 80% in Africa.</a:t>
            </a:r>
            <a:endParaRPr lang="en-US" sz="2600" i="1" dirty="0"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CBA6E-5E3E-8B8E-F3B5-BACDD4E9BA23}"/>
              </a:ext>
            </a:extLst>
          </p:cNvPr>
          <p:cNvSpPr txBox="1"/>
          <p:nvPr/>
        </p:nvSpPr>
        <p:spPr>
          <a:xfrm>
            <a:off x="10082670" y="6504316"/>
            <a:ext cx="21093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OurWorldinData.org</a:t>
            </a:r>
            <a:endParaRPr lang="en-US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313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3695</Words>
  <Application>Microsoft Macintosh PowerPoint</Application>
  <PresentationFormat>Widescreen</PresentationFormat>
  <Paragraphs>453</Paragraphs>
  <Slides>44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Franklin Gothic Medium</vt:lpstr>
      <vt:lpstr>Lucida Grande</vt:lpstr>
      <vt:lpstr>Symbol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Malaria</vt:lpstr>
      <vt:lpstr>Malaria</vt:lpstr>
      <vt:lpstr>Malaria</vt:lpstr>
      <vt:lpstr>Malaria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to malaria elimination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Zika is also vectored by Aedes aeygpti and its  relatives</vt:lpstr>
      <vt:lpstr>PowerPoint Presentation</vt:lpstr>
      <vt:lpstr>PowerPoint Presentation</vt:lpstr>
      <vt:lpstr>Dengue fever</vt:lpstr>
      <vt:lpstr>Dengue fever</vt:lpstr>
      <vt:lpstr>Dengue fever</vt:lpstr>
      <vt:lpstr>Dengue fever</vt:lpstr>
      <vt:lpstr>Dengue fever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11</cp:revision>
  <dcterms:created xsi:type="dcterms:W3CDTF">2024-01-14T13:13:12Z</dcterms:created>
  <dcterms:modified xsi:type="dcterms:W3CDTF">2024-01-15T18:27:55Z</dcterms:modified>
</cp:coreProperties>
</file>